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2"/>
  </p:sldMasterIdLst>
  <p:notesMasterIdLst>
    <p:notesMasterId r:id="rId17"/>
  </p:notesMasterIdLst>
  <p:sldIdLst>
    <p:sldId id="256" r:id="rId3"/>
    <p:sldId id="286" r:id="rId4"/>
    <p:sldId id="293" r:id="rId5"/>
    <p:sldId id="266" r:id="rId6"/>
    <p:sldId id="294" r:id="rId7"/>
    <p:sldId id="264" r:id="rId8"/>
    <p:sldId id="290" r:id="rId9"/>
    <p:sldId id="291" r:id="rId10"/>
    <p:sldId id="292" r:id="rId11"/>
    <p:sldId id="287" r:id="rId12"/>
    <p:sldId id="258" r:id="rId13"/>
    <p:sldId id="289" r:id="rId14"/>
    <p:sldId id="288" r:id="rId15"/>
    <p:sldId id="281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80"/>
    <a:srgbClr val="A0B5BC"/>
    <a:srgbClr val="008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4660"/>
  </p:normalViewPr>
  <p:slideViewPr>
    <p:cSldViewPr>
      <p:cViewPr varScale="1">
        <p:scale>
          <a:sx n="109" d="100"/>
          <a:sy n="109" d="100"/>
        </p:scale>
        <p:origin x="161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3594B53-0D60-40A0-BFC2-984431E7CFC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0438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8D52A7-6961-4D0D-BF8E-F22A60058557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A104B3-0A57-4742-B485-299EBA13A233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94BA75-B6E4-4A73-B1E8-364525150A2C}" type="slidenum">
              <a:rPr lang="en-US"/>
              <a:pPr/>
              <a:t>6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825F2E-3882-48A9-AACB-DB33B801096C}" type="slidenum">
              <a:rPr lang="en-US"/>
              <a:pPr/>
              <a:t>11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2057400"/>
          </a:xfrm>
        </p:spPr>
        <p:txBody>
          <a:bodyPr/>
          <a:lstStyle>
            <a:lvl1pPr algn="ctr">
              <a:defRPr smtClean="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09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81000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 sz="2400" smtClean="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6800"/>
            <a:ext cx="914400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0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8" grpId="0" autoUpdateAnimBg="0"/>
      <p:bldP spid="40969" grpId="0" build="p" autoUpdateAnimBg="0" advAuto="0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096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F26DD8-5AC9-4C04-9F02-0A40AFAAE324}" type="datetime1">
              <a:rPr lang="en-US" smtClean="0"/>
              <a:t>3/27/2022</a:t>
            </a:fld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7B7239-82D3-4AEA-A1E2-3FBF8A0A162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5867400"/>
          </a:xfrm>
        </p:spPr>
        <p:txBody>
          <a:bodyPr vert="eaVert"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5867400"/>
          </a:xfrm>
        </p:spPr>
        <p:txBody>
          <a:bodyPr vert="eaVert"/>
          <a:lstStyle>
            <a:lvl1pPr>
              <a:defRPr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2308C7-D840-4F9A-BDCC-690EC8961555}" type="datetime1">
              <a:rPr lang="en-US" smtClean="0"/>
              <a:t>3/27/2022</a:t>
            </a:fld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BECDB-55C0-4311-AD1E-8B08D68BF44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 trans="39000" grainSize="17"/>
                    </a14:imgEffect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168" y="14994"/>
            <a:ext cx="9144000" cy="11280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6781800" cy="106680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8229600" cy="228600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657600"/>
            <a:ext cx="8229600" cy="228600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08ED86-8418-4A8A-8580-684F82D8BBE2}" type="datetime1">
              <a:rPr lang="en-US" smtClean="0"/>
              <a:t>3/27/2022</a:t>
            </a:fld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5464D7-A24D-41B3-83A7-ABC0AE912C0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 trans="39000" grainSize="17"/>
                    </a14:imgEffect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168" y="14994"/>
            <a:ext cx="9144000" cy="11280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6781800" cy="106680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038600" cy="472440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219200"/>
            <a:ext cx="4038600" cy="472440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clip art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27DC80-FD66-492C-91CB-256E8B6CC922}" type="datetime1">
              <a:rPr lang="en-US" smtClean="0"/>
              <a:t>3/27/2022</a:t>
            </a:fld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4D5829-3FF6-4592-82F5-7E4BE69CF65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 trans="39000" grainSize="17"/>
                    </a14:imgEffect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168" y="14994"/>
            <a:ext cx="9144000" cy="11280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A67238-7D0E-4FF0-88D5-1E9F01F40D32}" type="datetime1">
              <a:rPr lang="en-US" smtClean="0"/>
              <a:t>3/27/2022</a:t>
            </a:fld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A9BC8D-FBDF-4D4C-9663-D407DFA0A60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 trans="39000" grainSize="17"/>
                    </a14:imgEffect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168" y="14994"/>
            <a:ext cx="9144000" cy="11280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DF97F5-3DAB-4987-A88A-E53A39D6F8A8}" type="datetime1">
              <a:rPr lang="en-US" smtClean="0"/>
              <a:t>3/27/2022</a:t>
            </a:fld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48FD1D-7BA7-4C3E-A3D1-BAC5A75FCDC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 trans="39000" grainSize="17"/>
                    </a14:imgEffect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168" y="14994"/>
            <a:ext cx="9144000" cy="11280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724400"/>
          </a:xfr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  <a:lvl2pPr>
              <a:defRPr sz="2400">
                <a:solidFill>
                  <a:schemeClr val="accent4"/>
                </a:solidFill>
              </a:defRPr>
            </a:lvl2pPr>
            <a:lvl3pPr>
              <a:defRPr sz="2000">
                <a:solidFill>
                  <a:schemeClr val="accent4"/>
                </a:solidFill>
              </a:defRPr>
            </a:lvl3pPr>
            <a:lvl4pPr>
              <a:defRPr sz="1800">
                <a:solidFill>
                  <a:schemeClr val="accent4"/>
                </a:solidFill>
              </a:defRPr>
            </a:lvl4pPr>
            <a:lvl5pPr>
              <a:defRPr sz="1800">
                <a:solidFill>
                  <a:schemeClr val="accent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724400"/>
          </a:xfr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  <a:lvl2pPr>
              <a:defRPr sz="2400">
                <a:solidFill>
                  <a:schemeClr val="accent4"/>
                </a:solidFill>
              </a:defRPr>
            </a:lvl2pPr>
            <a:lvl3pPr>
              <a:defRPr sz="2000">
                <a:solidFill>
                  <a:schemeClr val="accent4"/>
                </a:solidFill>
              </a:defRPr>
            </a:lvl3pPr>
            <a:lvl4pPr>
              <a:defRPr sz="1800">
                <a:solidFill>
                  <a:schemeClr val="accent4"/>
                </a:solidFill>
              </a:defRPr>
            </a:lvl4pPr>
            <a:lvl5pPr>
              <a:defRPr sz="1800">
                <a:solidFill>
                  <a:schemeClr val="accent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13D6A6-CCCB-4CA5-ADFB-43C5C8743B89}" type="datetime1">
              <a:rPr lang="en-US" smtClean="0"/>
              <a:t>3/27/2022</a:t>
            </a:fld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A87A05-60DF-4E9B-9F33-EC5D06380B9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 trans="39000" grainSize="17"/>
                    </a14:imgEffect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168" y="14994"/>
            <a:ext cx="9144000" cy="11280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accent4"/>
                </a:solidFill>
              </a:defRPr>
            </a:lvl1pPr>
            <a:lvl2pPr>
              <a:defRPr sz="2000">
                <a:solidFill>
                  <a:schemeClr val="accent4"/>
                </a:solidFill>
              </a:defRPr>
            </a:lvl2pPr>
            <a:lvl3pPr>
              <a:defRPr sz="1800">
                <a:solidFill>
                  <a:schemeClr val="accent4"/>
                </a:solidFill>
              </a:defRPr>
            </a:lvl3pPr>
            <a:lvl4pPr>
              <a:defRPr sz="1600">
                <a:solidFill>
                  <a:schemeClr val="accent4"/>
                </a:solidFill>
              </a:defRPr>
            </a:lvl4pPr>
            <a:lvl5pPr>
              <a:defRPr sz="1600">
                <a:solidFill>
                  <a:schemeClr val="accent4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accent4"/>
                </a:solidFill>
              </a:defRPr>
            </a:lvl1pPr>
            <a:lvl2pPr>
              <a:defRPr sz="2000">
                <a:solidFill>
                  <a:schemeClr val="accent4"/>
                </a:solidFill>
              </a:defRPr>
            </a:lvl2pPr>
            <a:lvl3pPr>
              <a:defRPr sz="1800">
                <a:solidFill>
                  <a:schemeClr val="accent4"/>
                </a:solidFill>
              </a:defRPr>
            </a:lvl3pPr>
            <a:lvl4pPr>
              <a:defRPr sz="1600">
                <a:solidFill>
                  <a:schemeClr val="accent4"/>
                </a:solidFill>
              </a:defRPr>
            </a:lvl4pPr>
            <a:lvl5pPr>
              <a:defRPr sz="1600">
                <a:solidFill>
                  <a:schemeClr val="accent4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E123BA-E2DE-49A9-9EB7-855A4712F4F0}" type="datetime1">
              <a:rPr lang="en-US" smtClean="0"/>
              <a:t>3/27/2022</a:t>
            </a:fld>
            <a:endParaRPr lang="en-US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4468D-A445-467D-8BDB-7B437CCC178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 trans="39000" grainSize="17"/>
                    </a14:imgEffect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168" y="14994"/>
            <a:ext cx="9144000" cy="11280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0EBCE1-AABE-4004-B14A-8C2597808F8A}" type="datetime1">
              <a:rPr lang="en-US" smtClean="0"/>
              <a:t>3/27/2022</a:t>
            </a:fld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83451A-665C-4B28-A5CF-6D04A759056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919480-C6AF-4CDE-8266-52B19EBFA13D}" type="datetime1">
              <a:rPr lang="en-US" smtClean="0"/>
              <a:t>3/27/2022</a:t>
            </a:fld>
            <a:endParaRPr lang="en-US" dirty="0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A81F07-5310-4D74-9E1D-BDE9E5F3BD4B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 trans="39000" grainSize="17"/>
                    </a14:imgEffect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168" y="14994"/>
            <a:ext cx="9144000" cy="11280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 trans="39000" grainSize="17"/>
                    </a14:imgEffect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168" y="14994"/>
            <a:ext cx="9144000" cy="11280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accent4"/>
                </a:solidFill>
              </a:defRPr>
            </a:lvl1pPr>
            <a:lvl2pPr>
              <a:defRPr sz="2800">
                <a:solidFill>
                  <a:schemeClr val="accent4"/>
                </a:solidFill>
              </a:defRPr>
            </a:lvl2pPr>
            <a:lvl3pPr>
              <a:defRPr sz="2400">
                <a:solidFill>
                  <a:schemeClr val="accent4"/>
                </a:solidFill>
              </a:defRPr>
            </a:lvl3pPr>
            <a:lvl4pPr>
              <a:defRPr sz="2000">
                <a:solidFill>
                  <a:schemeClr val="accent4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B54CC0-71A4-4C84-A660-A08147C9BDDE}" type="datetime1">
              <a:rPr lang="en-US" smtClean="0"/>
              <a:t>3/27/2022</a:t>
            </a:fld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026E08-CFFA-40AC-9B5D-6ED0A9B6885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4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2CEE50-160F-4CDB-8078-F4826F801BCB}" type="datetime1">
              <a:rPr lang="en-US" smtClean="0"/>
              <a:t>3/27/2022</a:t>
            </a:fld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7D0635-BFE0-4443-95A6-96F2690AD13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6781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400">
                <a:latin typeface="Times New Roman" pitchFamily="18" charset="0"/>
              </a:defRPr>
            </a:lvl1pPr>
          </a:lstStyle>
          <a:p>
            <a:fld id="{34AE42BF-31EA-43C2-A9D7-E485D90E5551}" type="datetime1">
              <a:rPr lang="en-US" smtClean="0"/>
              <a:t>3/27/2022</a:t>
            </a:fld>
            <a:endParaRPr lang="en-US" dirty="0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4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400">
                <a:latin typeface="Times New Roman" pitchFamily="18" charset="0"/>
              </a:defRPr>
            </a:lvl1pPr>
          </a:lstStyle>
          <a:p>
            <a:fld id="{F9D7BE8E-9176-4089-B894-E928AD5D6881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6" cstate="screen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43878" y1="61676" x2="52458" y2="59599"/>
                        <a14:foregroundMark x1="9920" y1="25716" x2="8758" y2="64255"/>
                        <a14:foregroundMark x1="1877" y1="21633" x2="14120" y2="80372"/>
                        <a14:foregroundMark x1="12958" y1="27006" x2="40661" y2="6447"/>
                        <a14:foregroundMark x1="20554" y1="6304" x2="20554" y2="6304"/>
                        <a14:foregroundMark x1="20554" y1="6304" x2="47811" y2="5731"/>
                        <a14:foregroundMark x1="48525" y1="1648" x2="95174" y2="69628"/>
                        <a14:foregroundMark x1="60322" y1="4656" x2="93566" y2="35387"/>
                        <a14:foregroundMark x1="63271" y1="12607" x2="63271" y2="12607"/>
                        <a14:foregroundMark x1="66577" y1="6089" x2="99106" y2="23352"/>
                        <a14:foregroundMark x1="69526" y1="6662" x2="69526" y2="6662"/>
                        <a14:foregroundMark x1="69526" y1="6662" x2="81323" y2="6447"/>
                        <a14:foregroundMark x1="98391" y1="63181" x2="98213" y2="24427"/>
                        <a14:foregroundMark x1="87578" y1="35387" x2="87578" y2="63682"/>
                        <a14:foregroundMark x1="94281" y1="40186" x2="89187" y2="60960"/>
                        <a14:foregroundMark x1="93566" y1="55158" x2="93566" y2="55158"/>
                        <a14:foregroundMark x1="84093" y1="62751" x2="63986" y2="86318"/>
                        <a14:foregroundMark x1="86148" y1="69628" x2="39768" y2="88324"/>
                        <a14:foregroundMark x1="46649" y1="89613" x2="80608" y2="82378"/>
                        <a14:foregroundMark x1="77391" y1="79226" x2="77391" y2="79226"/>
                        <a14:foregroundMark x1="46470" y1="90903" x2="46470" y2="90903"/>
                        <a14:foregroundMark x1="27703" y1="84456" x2="27703" y2="84456"/>
                        <a14:foregroundMark x1="32618" y1="87034" x2="32618" y2="87034"/>
                        <a14:foregroundMark x1="22609" y1="82235" x2="22609" y2="82235"/>
                        <a14:foregroundMark x1="1162" y1="20559" x2="2324" y2="63682"/>
                        <a14:foregroundMark x1="15460" y1="71633" x2="15460" y2="71633"/>
                        <a14:foregroundMark x1="13673" y1="45774" x2="13673" y2="45774"/>
                        <a14:foregroundMark x1="13673" y1="52006" x2="13673" y2="52006"/>
                        <a14:foregroundMark x1="32618" y1="29799" x2="64879" y2="40544"/>
                        <a14:foregroundMark x1="48257" y1="38181" x2="48257" y2="38181"/>
                        <a14:foregroundMark x1="36729" y1="94413" x2="36729" y2="94413"/>
                        <a14:foregroundMark x1="29312" y1="92192" x2="3485" y2="66691"/>
                        <a14:foregroundMark x1="3932" y1="69413" x2="21448" y2="88539"/>
                        <a14:foregroundMark x1="52636" y1="97564" x2="81591" y2="86461"/>
                        <a14:foregroundMark x1="95442" y1="70344" x2="82216" y2="861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400" y="5962463"/>
            <a:ext cx="580861" cy="7246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5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80FF"/>
          </a:solidFill>
          <a:latin typeface="Calibri"/>
          <a:ea typeface="+mj-ea"/>
          <a:cs typeface="Calibr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accent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600">
          <a:solidFill>
            <a:schemeClr val="accent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accent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accent4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accent4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opus.com/redirect.uri?url=https://orcid.org/0000-0003-4470-3923&amp;authorId=57193717456&amp;origin=AuthorProfile&amp;orcId=0000-0003-4470-3923&amp;category=orcidLink" TargetMode="External"/><Relationship Id="rId2" Type="http://schemas.openxmlformats.org/officeDocument/2006/relationships/hyperlink" Target="https://scholar.google.com/citations?user=nKOeJhAAAAAJ&amp;hl=e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copus.com/authid/detail.uri?authorId=57193717456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orldscientific.com/worldscibooks/10.1142/12082" TargetMode="External"/><Relationship Id="rId3" Type="http://schemas.openxmlformats.org/officeDocument/2006/relationships/hyperlink" Target="https://www.worldscientific.com/worldscibooks/10.1142/q0239" TargetMode="External"/><Relationship Id="rId7" Type="http://schemas.openxmlformats.org/officeDocument/2006/relationships/hyperlink" Target="https://link.springer.com/book/10.1007/978-3-030-47778-3" TargetMode="External"/><Relationship Id="rId2" Type="http://schemas.openxmlformats.org/officeDocument/2006/relationships/hyperlink" Target="https://link.springer.com/book/10.1007/978-3-030-82303-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ink.springer.com/book/10.1007/978-3-319-77634-7" TargetMode="External"/><Relationship Id="rId5" Type="http://schemas.openxmlformats.org/officeDocument/2006/relationships/hyperlink" Target="https://www.springerprofessional.de/en/organizational-mindset-of-entrepreneurship/17734794" TargetMode="External"/><Relationship Id="rId4" Type="http://schemas.openxmlformats.org/officeDocument/2006/relationships/hyperlink" Target="https://link.springer.com/book/10.1007/978-3-030-45253-7" TargetMode="External"/><Relationship Id="rId9" Type="http://schemas.openxmlformats.org/officeDocument/2006/relationships/hyperlink" Target="https://www.worldscientific.com/worldscibooks/10.1142/12266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2/tie.22250" TargetMode="External"/><Relationship Id="rId2" Type="http://schemas.openxmlformats.org/officeDocument/2006/relationships/hyperlink" Target="http://dx.doi.org/10.21533/pen.v10i1.2237.g104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07/s11365-019-00610-8" TargetMode="External"/><Relationship Id="rId5" Type="http://schemas.openxmlformats.org/officeDocument/2006/relationships/hyperlink" Target="https://doi.org/10.1108/MD-10-2019-1461" TargetMode="External"/><Relationship Id="rId4" Type="http://schemas.openxmlformats.org/officeDocument/2006/relationships/hyperlink" Target="https://doi.org/10.1108/JFBM-07-2021-0067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dx.doi.org/10.1504/IJFIP.2016.084530" TargetMode="External"/><Relationship Id="rId3" Type="http://schemas.openxmlformats.org/officeDocument/2006/relationships/hyperlink" Target="https://doi.org/10.1108/IJEBR-07-2017-0245" TargetMode="External"/><Relationship Id="rId7" Type="http://schemas.openxmlformats.org/officeDocument/2006/relationships/hyperlink" Target="http://dx.doi.org/10.1504/wremsd.2017.10003435" TargetMode="External"/><Relationship Id="rId2" Type="http://schemas.openxmlformats.org/officeDocument/2006/relationships/hyperlink" Target="https://doi.org/10.1108/JEC-01-2020-000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108/JEC-12-2016-0046" TargetMode="External"/><Relationship Id="rId5" Type="http://schemas.openxmlformats.org/officeDocument/2006/relationships/hyperlink" Target="https://dx.doi.org/10.1504/IJESB.2018.092744" TargetMode="External"/><Relationship Id="rId4" Type="http://schemas.openxmlformats.org/officeDocument/2006/relationships/hyperlink" Target="http://www.inderscience.com/jhome.php?jcode=ijti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487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8600"/>
            <a:ext cx="4876800" cy="4495856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0" y="48768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ONGOING/FUTURE RESEARCH AGENDA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534400" cy="5638800"/>
          </a:xfrm>
        </p:spPr>
        <p:txBody>
          <a:bodyPr/>
          <a:lstStyle/>
          <a:p>
            <a:r>
              <a:rPr lang="en-US" sz="2400" dirty="0" smtClean="0">
                <a:solidFill>
                  <a:srgbClr val="C00000"/>
                </a:solidFill>
              </a:rPr>
              <a:t>Started in 2022</a:t>
            </a:r>
          </a:p>
          <a:p>
            <a:pPr lvl="1"/>
            <a:r>
              <a:rPr lang="en-US" sz="2400" dirty="0" smtClean="0"/>
              <a:t>Book Project(s): started in 2022</a:t>
            </a:r>
          </a:p>
          <a:p>
            <a:pPr lvl="2"/>
            <a:r>
              <a:rPr lang="en-US" sz="2000" dirty="0" smtClean="0"/>
              <a:t>One (1) textbook entitled: Family Businesses Sustainability (Triple-Bottom Line Approach) Due date: 2023 March</a:t>
            </a:r>
          </a:p>
          <a:p>
            <a:pPr lvl="2"/>
            <a:r>
              <a:rPr lang="en-US" sz="2000" dirty="0" smtClean="0"/>
              <a:t>One (1) book chapter by June 2022</a:t>
            </a: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Ph.D. Research Project: Initiated in Jan 2021</a:t>
            </a:r>
          </a:p>
          <a:p>
            <a:pPr lvl="2"/>
            <a:r>
              <a:rPr lang="en-US" sz="2000" dirty="0" smtClean="0"/>
              <a:t>Expected outcomes:</a:t>
            </a:r>
          </a:p>
          <a:p>
            <a:pPr lvl="3"/>
            <a:r>
              <a:rPr lang="en-US" sz="1800" dirty="0" smtClean="0"/>
              <a:t>One (1) paper published in 2021</a:t>
            </a:r>
          </a:p>
          <a:p>
            <a:pPr lvl="3"/>
            <a:r>
              <a:rPr lang="en-US" sz="1800" dirty="0" smtClean="0"/>
              <a:t>Two (2) papers by the end of 2022</a:t>
            </a:r>
          </a:p>
          <a:p>
            <a:pPr lvl="3"/>
            <a:r>
              <a:rPr lang="en-US" sz="1800" dirty="0"/>
              <a:t>Two (2)</a:t>
            </a:r>
            <a:r>
              <a:rPr lang="en-US" sz="1800" dirty="0" smtClean="0"/>
              <a:t> papers by 2023 December</a:t>
            </a: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Digital entrepreneurship: Gender focus</a:t>
            </a:r>
          </a:p>
          <a:p>
            <a:pPr lvl="2"/>
            <a:r>
              <a:rPr lang="en-US" sz="2000" dirty="0" smtClean="0">
                <a:solidFill>
                  <a:srgbClr val="C00000"/>
                </a:solidFill>
              </a:rPr>
              <a:t>Opportunity for women entrepreneurship?</a:t>
            </a:r>
          </a:p>
          <a:p>
            <a:pPr lvl="3"/>
            <a:r>
              <a:rPr lang="en-US" sz="1800" dirty="0">
                <a:solidFill>
                  <a:srgbClr val="C00000"/>
                </a:solidFill>
              </a:rPr>
              <a:t>Cultural settings</a:t>
            </a:r>
          </a:p>
          <a:p>
            <a:pPr lvl="3"/>
            <a:r>
              <a:rPr lang="en-US" sz="1800" dirty="0" smtClean="0">
                <a:solidFill>
                  <a:srgbClr val="C00000"/>
                </a:solidFill>
              </a:rPr>
              <a:t>Current </a:t>
            </a:r>
            <a:r>
              <a:rPr lang="en-US" sz="1800" dirty="0" smtClean="0">
                <a:solidFill>
                  <a:srgbClr val="C00000"/>
                </a:solidFill>
              </a:rPr>
              <a:t>challenges for women engaged fully on physical sites</a:t>
            </a:r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BC8D-FBDF-4D4C-9663-D407DFA0A60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5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001000" cy="685800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latin typeface="Baskerville Old Face" pitchFamily="18" charset="0"/>
              </a:rPr>
              <a:t>Possible collaboration in future Projects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295400"/>
            <a:ext cx="8991600" cy="5486400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tx2"/>
                </a:solidFill>
                <a:latin typeface="Baskerville Old Face" pitchFamily="18" charset="0"/>
              </a:rPr>
              <a:t>Management department</a:t>
            </a:r>
          </a:p>
          <a:p>
            <a:pPr marL="857250" lvl="1" indent="-4572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200" dirty="0">
                <a:solidFill>
                  <a:schemeClr val="tx2"/>
                </a:solidFill>
                <a:latin typeface="Baskerville Old Face" pitchFamily="18" charset="0"/>
              </a:rPr>
              <a:t>Fields of leadership/entrepreneurship/management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tx2"/>
                </a:solidFill>
                <a:latin typeface="Baskerville Old Face" pitchFamily="18" charset="0"/>
              </a:rPr>
              <a:t>Marketing department</a:t>
            </a:r>
          </a:p>
          <a:p>
            <a:pPr marL="857250" lvl="1" indent="-4572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200" dirty="0" smtClean="0">
                <a:solidFill>
                  <a:schemeClr val="tx2"/>
                </a:solidFill>
                <a:latin typeface="Baskerville Old Face" pitchFamily="18" charset="0"/>
              </a:rPr>
              <a:t>Entrepreneurial marketing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dirty="0" err="1" smtClean="0">
                <a:solidFill>
                  <a:schemeClr val="tx2"/>
                </a:solidFill>
                <a:latin typeface="Baskerville Old Face" pitchFamily="18" charset="0"/>
              </a:rPr>
              <a:t>MiS</a:t>
            </a:r>
            <a:r>
              <a:rPr lang="en-US" sz="2400" dirty="0" smtClean="0">
                <a:solidFill>
                  <a:schemeClr val="tx2"/>
                </a:solidFill>
                <a:latin typeface="Baskerville Old Face" pitchFamily="18" charset="0"/>
              </a:rPr>
              <a:t> department</a:t>
            </a:r>
          </a:p>
          <a:p>
            <a:pPr marL="857250" lvl="1" indent="-4572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200" dirty="0" smtClean="0">
                <a:solidFill>
                  <a:schemeClr val="tx2"/>
                </a:solidFill>
                <a:latin typeface="Baskerville Old Face" pitchFamily="18" charset="0"/>
              </a:rPr>
              <a:t>Digital leadership/entrepreneurship and technology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239000" y="6245225"/>
            <a:ext cx="381000" cy="30797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9BA9BC8D-FBDF-4D4C-9663-D407DFA0A604}" type="slidenum">
              <a:rPr lang="en-US" b="1">
                <a:solidFill>
                  <a:schemeClr val="tx2">
                    <a:lumMod val="95000"/>
                    <a:lumOff val="5000"/>
                  </a:schemeClr>
                </a:solidFill>
              </a:rPr>
              <a:pPr/>
              <a:t>11</a:t>
            </a:fld>
            <a:endParaRPr lang="en-US" b="1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686800" cy="56388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endParaRPr lang="en-US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US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US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US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US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C00000"/>
                </a:solidFill>
              </a:rPr>
              <a:t>Questions </a:t>
            </a:r>
            <a:r>
              <a:rPr lang="en-US" b="1" dirty="0">
                <a:solidFill>
                  <a:srgbClr val="C00000"/>
                </a:solidFill>
              </a:rPr>
              <a:t>and comments are more than welcome!</a:t>
            </a:r>
          </a:p>
          <a:p>
            <a:pPr marL="0" indent="0" algn="ctr">
              <a:buNone/>
            </a:pP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BC8D-FBDF-4D4C-9663-D407DFA0A60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828800" y="1524000"/>
            <a:ext cx="5105400" cy="36576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7200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/>
            </a:r>
            <a:br>
              <a:rPr lang="en-GB" sz="2800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</a:br>
            <a:r>
              <a:rPr lang="en-GB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Thank you for your kind attention!</a:t>
            </a:r>
            <a:endParaRPr lang="en-GB" b="1" kern="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4262" y1="21344" x2="56102" y2="19763"/>
                        <a14:foregroundMark x1="68124" y1="35178" x2="67395" y2="14229"/>
                        <a14:foregroundMark x1="31876" y1="32213" x2="32969" y2="15415"/>
                        <a14:foregroundMark x1="44991" y1="8103" x2="56466" y2="6522"/>
                        <a14:foregroundMark x1="34973" y1="44071" x2="40984" y2="48814"/>
                        <a14:foregroundMark x1="55009" y1="51581" x2="64299" y2="43874"/>
                        <a14:foregroundMark x1="9472" y1="79644" x2="9472" y2="79644"/>
                        <a14:foregroundMark x1="4736" y1="80435" x2="4736" y2="80435"/>
                        <a14:foregroundMark x1="14208" y1="80237" x2="14208" y2="80237"/>
                        <a14:foregroundMark x1="14936" y1="79644" x2="14936" y2="79644"/>
                        <a14:foregroundMark x1="22587" y1="79644" x2="22587" y2="79644"/>
                        <a14:foregroundMark x1="22587" y1="79644" x2="22587" y2="79644"/>
                        <a14:foregroundMark x1="22587" y1="77668" x2="22587" y2="77668"/>
                        <a14:foregroundMark x1="27505" y1="80237" x2="27505" y2="80237"/>
                        <a14:foregroundMark x1="28780" y1="75889" x2="28780" y2="75889"/>
                        <a14:foregroundMark x1="26958" y1="72530" x2="26958" y2="72530"/>
                        <a14:foregroundMark x1="25683" y1="71937" x2="25683" y2="71937"/>
                        <a14:foregroundMark x1="18397" y1="81621" x2="18397" y2="81621"/>
                        <a14:foregroundMark x1="34426" y1="78854" x2="34426" y2="78854"/>
                        <a14:foregroundMark x1="32605" y1="80040" x2="32605" y2="80040"/>
                        <a14:foregroundMark x1="37705" y1="78656" x2="37705" y2="78656"/>
                        <a14:foregroundMark x1="36976" y1="76680" x2="36976" y2="76680"/>
                        <a14:foregroundMark x1="40984" y1="78656" x2="40984" y2="78656"/>
                        <a14:foregroundMark x1="41348" y1="75296" x2="41348" y2="75296"/>
                        <a14:foregroundMark x1="45537" y1="77273" x2="45537" y2="77273"/>
                        <a14:foregroundMark x1="49545" y1="79842" x2="49545" y2="79842"/>
                        <a14:foregroundMark x1="49909" y1="74506" x2="49909" y2="74506"/>
                        <a14:foregroundMark x1="56831" y1="79644" x2="56831" y2="79644"/>
                        <a14:foregroundMark x1="63752" y1="79249" x2="63752" y2="79249"/>
                        <a14:foregroundMark x1="66667" y1="75099" x2="66667" y2="75099"/>
                        <a14:foregroundMark x1="70856" y1="72530" x2="70856" y2="72530"/>
                        <a14:foregroundMark x1="72495" y1="72332" x2="72495" y2="72332"/>
                        <a14:foregroundMark x1="72860" y1="75889" x2="72860" y2="75889"/>
                        <a14:foregroundMark x1="73042" y1="78854" x2="73042" y2="78854"/>
                        <a14:foregroundMark x1="78324" y1="78854" x2="78324" y2="78854"/>
                        <a14:foregroundMark x1="86521" y1="80040" x2="86521" y2="80040"/>
                        <a14:foregroundMark x1="89800" y1="78063" x2="89800" y2="78063"/>
                        <a14:foregroundMark x1="97632" y1="82213" x2="97632" y2="82213"/>
                        <a14:foregroundMark x1="95446" y1="79842" x2="95446" y2="79842"/>
                        <a14:backgroundMark x1="43169" y1="79051" x2="43169" y2="79051"/>
                        <a14:backgroundMark x1="27505" y1="76087" x2="27505" y2="76087"/>
                        <a14:backgroundMark x1="78689" y1="77273" x2="78689" y2="77273"/>
                        <a14:backgroundMark x1="85610" y1="78656" x2="85610" y2="78656"/>
                        <a14:backgroundMark x1="71585" y1="78656" x2="71585" y2="78656"/>
                        <a14:backgroundMark x1="13297" y1="78656" x2="13297" y2="78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276600"/>
            <a:ext cx="1216014" cy="112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6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For more information on my (personal) links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hlinkClick r:id="rId2"/>
              </a:rPr>
              <a:t>GOOGLE SCHOLAR: https</a:t>
            </a:r>
            <a:r>
              <a:rPr lang="en-US" dirty="0">
                <a:solidFill>
                  <a:srgbClr val="7030A0"/>
                </a:solidFill>
                <a:hlinkClick r:id="rId2"/>
              </a:rPr>
              <a:t>://</a:t>
            </a:r>
            <a:r>
              <a:rPr lang="en-US" dirty="0" smtClean="0">
                <a:solidFill>
                  <a:srgbClr val="7030A0"/>
                </a:solidFill>
                <a:hlinkClick r:id="rId2"/>
              </a:rPr>
              <a:t>scholar.google.com/citations?user=nKOeJhAAAAAJ&amp;hl=en</a:t>
            </a:r>
            <a:endParaRPr lang="en-US" dirty="0" smtClean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ORCID: </a:t>
            </a:r>
            <a:r>
              <a:rPr lang="en-US" dirty="0">
                <a:solidFill>
                  <a:srgbClr val="7030A0"/>
                </a:solidFill>
                <a:hlinkClick r:id="rId3"/>
              </a:rPr>
              <a:t>https://orcid.org/0000-0003-4470-3923</a:t>
            </a:r>
            <a:endParaRPr lang="en-US" dirty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SCOPUS ID: </a:t>
            </a:r>
            <a:r>
              <a:rPr lang="en-US" dirty="0">
                <a:solidFill>
                  <a:srgbClr val="7030A0"/>
                </a:solidFill>
                <a:hlinkClick r:id="rId4"/>
              </a:rPr>
              <a:t>57193717456</a:t>
            </a:r>
            <a:endParaRPr lang="en-US" dirty="0">
              <a:solidFill>
                <a:srgbClr val="7030A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BC8D-FBDF-4D4C-9663-D407DFA0A60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3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533400"/>
            <a:ext cx="5943600" cy="42672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tIns="72000" anchor="t" anchorCtr="0"/>
          <a:lstStyle/>
          <a:p>
            <a:r>
              <a:rPr lang="en-GB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/>
            </a:r>
            <a:br>
              <a:rPr lang="en-GB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</a:br>
            <a:r>
              <a:rPr lang="en-GB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Thank you</a:t>
            </a:r>
            <a:endParaRPr lang="en-GB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4262" y1="21344" x2="56102" y2="19763"/>
                        <a14:foregroundMark x1="68124" y1="35178" x2="67395" y2="14229"/>
                        <a14:foregroundMark x1="31876" y1="32213" x2="32969" y2="15415"/>
                        <a14:foregroundMark x1="44991" y1="8103" x2="56466" y2="6522"/>
                        <a14:foregroundMark x1="34973" y1="44071" x2="40984" y2="48814"/>
                        <a14:foregroundMark x1="55009" y1="51581" x2="64299" y2="43874"/>
                        <a14:foregroundMark x1="9472" y1="79644" x2="9472" y2="79644"/>
                        <a14:foregroundMark x1="4736" y1="80435" x2="4736" y2="80435"/>
                        <a14:foregroundMark x1="14208" y1="80237" x2="14208" y2="80237"/>
                        <a14:foregroundMark x1="14936" y1="79644" x2="14936" y2="79644"/>
                        <a14:foregroundMark x1="22587" y1="79644" x2="22587" y2="79644"/>
                        <a14:foregroundMark x1="22587" y1="79644" x2="22587" y2="79644"/>
                        <a14:foregroundMark x1="22587" y1="77668" x2="22587" y2="77668"/>
                        <a14:foregroundMark x1="27505" y1="80237" x2="27505" y2="80237"/>
                        <a14:foregroundMark x1="28780" y1="75889" x2="28780" y2="75889"/>
                        <a14:foregroundMark x1="26958" y1="72530" x2="26958" y2="72530"/>
                        <a14:foregroundMark x1="25683" y1="71937" x2="25683" y2="71937"/>
                        <a14:foregroundMark x1="18397" y1="81621" x2="18397" y2="81621"/>
                        <a14:foregroundMark x1="34426" y1="78854" x2="34426" y2="78854"/>
                        <a14:foregroundMark x1="32605" y1="80040" x2="32605" y2="80040"/>
                        <a14:foregroundMark x1="37705" y1="78656" x2="37705" y2="78656"/>
                        <a14:foregroundMark x1="36976" y1="76680" x2="36976" y2="76680"/>
                        <a14:foregroundMark x1="40984" y1="78656" x2="40984" y2="78656"/>
                        <a14:foregroundMark x1="41348" y1="75296" x2="41348" y2="75296"/>
                        <a14:foregroundMark x1="45537" y1="77273" x2="45537" y2="77273"/>
                        <a14:foregroundMark x1="49545" y1="79842" x2="49545" y2="79842"/>
                        <a14:foregroundMark x1="49909" y1="74506" x2="49909" y2="74506"/>
                        <a14:foregroundMark x1="56831" y1="79644" x2="56831" y2="79644"/>
                        <a14:foregroundMark x1="63752" y1="79249" x2="63752" y2="79249"/>
                        <a14:foregroundMark x1="66667" y1="75099" x2="66667" y2="75099"/>
                        <a14:foregroundMark x1="70856" y1="72530" x2="70856" y2="72530"/>
                        <a14:foregroundMark x1="72495" y1="72332" x2="72495" y2="72332"/>
                        <a14:foregroundMark x1="72860" y1="75889" x2="72860" y2="75889"/>
                        <a14:foregroundMark x1="73042" y1="78854" x2="73042" y2="78854"/>
                        <a14:foregroundMark x1="78324" y1="78854" x2="78324" y2="78854"/>
                        <a14:foregroundMark x1="86521" y1="80040" x2="86521" y2="80040"/>
                        <a14:foregroundMark x1="89800" y1="78063" x2="89800" y2="78063"/>
                        <a14:foregroundMark x1="97632" y1="82213" x2="97632" y2="82213"/>
                        <a14:foregroundMark x1="95446" y1="79842" x2="95446" y2="79842"/>
                        <a14:backgroundMark x1="43169" y1="79051" x2="43169" y2="79051"/>
                        <a14:backgroundMark x1="27505" y1="76087" x2="27505" y2="76087"/>
                        <a14:backgroundMark x1="78689" y1="77273" x2="78689" y2="77273"/>
                        <a14:backgroundMark x1="85610" y1="78656" x2="85610" y2="78656"/>
                        <a14:backgroundMark x1="71585" y1="78656" x2="71585" y2="78656"/>
                        <a14:backgroundMark x1="13297" y1="78656" x2="13297" y2="78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187" y="2057400"/>
            <a:ext cx="2279627" cy="21015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62300" y="3821668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spc="-6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Old English Text MT" panose="03040902040508030806" pitchFamily="66" charset="0"/>
                <a:cs typeface="Arial" panose="020B0604020202020204" pitchFamily="34" charset="0"/>
              </a:rPr>
              <a:t>Sultan Qaboos University</a:t>
            </a:r>
            <a:endParaRPr lang="en-GB" sz="2000" spc="-60" dirty="0">
              <a:solidFill>
                <a:schemeClr val="accent4">
                  <a:lumMod val="75000"/>
                  <a:lumOff val="25000"/>
                </a:schemeClr>
              </a:solidFill>
              <a:latin typeface="Old English Text MT" panose="03040902040508030806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69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0"/>
            <a:ext cx="7772400" cy="2057400"/>
          </a:xfrm>
        </p:spPr>
        <p:txBody>
          <a:bodyPr/>
          <a:lstStyle/>
          <a:p>
            <a:r>
              <a:rPr lang="en-US" dirty="0" smtClean="0"/>
              <a:t>By Ramo Palalic, Ph.D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sz="2000" dirty="0" smtClean="0"/>
              <a:t>Assistant Professor, CEPS, SQU</a:t>
            </a:r>
            <a:br>
              <a:rPr lang="en-US" sz="2000" dirty="0" smtClean="0"/>
            </a:br>
            <a:r>
              <a:rPr lang="en-US" sz="2000" dirty="0" smtClean="0"/>
              <a:t>Associate Professor, FBA, IUS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1000"/>
            <a:ext cx="6400800" cy="1981200"/>
          </a:xfrm>
        </p:spPr>
        <p:txBody>
          <a:bodyPr/>
          <a:lstStyle/>
          <a:p>
            <a:r>
              <a:rPr lang="en-US" dirty="0" smtClean="0"/>
              <a:t>Research </a:t>
            </a:r>
            <a:r>
              <a:rPr lang="en-US" dirty="0" smtClean="0"/>
              <a:t>Day</a:t>
            </a:r>
          </a:p>
          <a:p>
            <a:r>
              <a:rPr lang="en-US" dirty="0" smtClean="0"/>
              <a:t>28.03.2022.</a:t>
            </a:r>
          </a:p>
          <a:p>
            <a:r>
              <a:rPr lang="en-US" dirty="0" smtClean="0"/>
              <a:t>Novotel Hotel, Muscat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55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199"/>
            <a:ext cx="8610600" cy="550227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My Background &amp; research interests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Teachings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Publications in last several years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Ongoing/future research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Possible research collaborations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Personal links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BC8D-FBDF-4D4C-9663-D407DFA0A60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994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391400" cy="6096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7030A0"/>
                </a:solidFill>
                <a:latin typeface="Baskerville Old Face" pitchFamily="18" charset="0"/>
              </a:rPr>
              <a:t>My </a:t>
            </a:r>
            <a:r>
              <a:rPr lang="en-US" b="1" dirty="0" smtClean="0">
                <a:solidFill>
                  <a:srgbClr val="7030A0"/>
                </a:solidFill>
                <a:latin typeface="Baskerville Old Face" pitchFamily="18" charset="0"/>
              </a:rPr>
              <a:t>background &amp; research interests</a:t>
            </a:r>
            <a:endParaRPr lang="en-US" b="1" dirty="0" smtClean="0">
              <a:solidFill>
                <a:srgbClr val="7030A0"/>
              </a:solidFill>
              <a:latin typeface="Baskerville Old Face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991600" cy="5562600"/>
          </a:xfrm>
        </p:spPr>
        <p:txBody>
          <a:bodyPr/>
          <a:lstStyle/>
          <a:p>
            <a:r>
              <a:rPr lang="en-GB" sz="2000" b="1" dirty="0" smtClean="0">
                <a:latin typeface="Baskerville Old Face" pitchFamily="18" charset="0"/>
              </a:rPr>
              <a:t>Education Background</a:t>
            </a:r>
          </a:p>
          <a:p>
            <a:pPr lvl="1"/>
            <a:r>
              <a:rPr lang="en-GB" sz="2000" dirty="0" smtClean="0">
                <a:latin typeface="Baskerville Old Face" pitchFamily="18" charset="0"/>
              </a:rPr>
              <a:t>Ph.D. in Entrepreneurial Management (2015, IUS, Bosnia and Herzegovina)</a:t>
            </a:r>
          </a:p>
          <a:p>
            <a:pPr lvl="1"/>
            <a:r>
              <a:rPr lang="en-GB" sz="2000" dirty="0" smtClean="0">
                <a:latin typeface="Baskerville Old Face" pitchFamily="18" charset="0"/>
              </a:rPr>
              <a:t>MBA (2009, IUS</a:t>
            </a:r>
            <a:r>
              <a:rPr lang="en-GB" sz="2000" dirty="0">
                <a:latin typeface="Baskerville Old Face" pitchFamily="18" charset="0"/>
              </a:rPr>
              <a:t>, Bosnia and Herzegovina)</a:t>
            </a:r>
            <a:endParaRPr lang="en-GB" sz="2000" dirty="0" smtClean="0">
              <a:latin typeface="Baskerville Old Face" pitchFamily="18" charset="0"/>
            </a:endParaRPr>
          </a:p>
          <a:p>
            <a:pPr lvl="1"/>
            <a:r>
              <a:rPr lang="en-GB" sz="2000" dirty="0" smtClean="0">
                <a:latin typeface="Baskerville Old Face" pitchFamily="18" charset="0"/>
              </a:rPr>
              <a:t>BBA (2004, IIUM, Malaysia)</a:t>
            </a:r>
          </a:p>
          <a:p>
            <a:r>
              <a:rPr lang="en-GB" sz="2000" b="1" dirty="0" smtClean="0">
                <a:latin typeface="Baskerville Old Face" pitchFamily="18" charset="0"/>
              </a:rPr>
              <a:t>Research interests</a:t>
            </a:r>
          </a:p>
          <a:p>
            <a:pPr lvl="1"/>
            <a:r>
              <a:rPr lang="en-GB" sz="2000" dirty="0" smtClean="0">
                <a:latin typeface="Baskerville Old Face" pitchFamily="18" charset="0"/>
              </a:rPr>
              <a:t>Entrepreneurship </a:t>
            </a:r>
          </a:p>
          <a:p>
            <a:pPr lvl="2"/>
            <a:r>
              <a:rPr lang="en-GB" sz="1800" dirty="0" smtClean="0">
                <a:latin typeface="Baskerville Old Face" pitchFamily="18" charset="0"/>
              </a:rPr>
              <a:t>Digital entrepreneurship</a:t>
            </a:r>
          </a:p>
          <a:p>
            <a:pPr lvl="2"/>
            <a:r>
              <a:rPr lang="en-GB" sz="1800" dirty="0" smtClean="0">
                <a:latin typeface="Baskerville Old Face" pitchFamily="18" charset="0"/>
              </a:rPr>
              <a:t>Entrepreneurial leadership</a:t>
            </a:r>
          </a:p>
          <a:p>
            <a:pPr lvl="2"/>
            <a:r>
              <a:rPr lang="en-GB" sz="1800" dirty="0" smtClean="0">
                <a:latin typeface="Baskerville Old Face" pitchFamily="18" charset="0"/>
              </a:rPr>
              <a:t>Entrepreneurial marketing</a:t>
            </a:r>
          </a:p>
          <a:p>
            <a:pPr lvl="2"/>
            <a:r>
              <a:rPr lang="en-GB" sz="1800" dirty="0" smtClean="0">
                <a:latin typeface="Baskerville Old Face" pitchFamily="18" charset="0"/>
              </a:rPr>
              <a:t>Strategic Entrepreneurship</a:t>
            </a:r>
          </a:p>
          <a:p>
            <a:pPr lvl="1"/>
            <a:r>
              <a:rPr lang="en-GB" sz="2000" dirty="0" smtClean="0">
                <a:latin typeface="Baskerville Old Face" pitchFamily="18" charset="0"/>
              </a:rPr>
              <a:t>Family Businesses (FBs) and Small and Medium Enterprises (SMEs)</a:t>
            </a:r>
          </a:p>
          <a:p>
            <a:pPr lvl="2"/>
            <a:r>
              <a:rPr lang="en-GB" sz="1800" dirty="0" smtClean="0">
                <a:latin typeface="Baskerville Old Face" pitchFamily="18" charset="0"/>
              </a:rPr>
              <a:t>SEW</a:t>
            </a:r>
          </a:p>
          <a:p>
            <a:pPr lvl="2"/>
            <a:r>
              <a:rPr lang="en-GB" sz="1800" dirty="0" smtClean="0">
                <a:latin typeface="Baskerville Old Face" pitchFamily="18" charset="0"/>
              </a:rPr>
              <a:t>Entrepreneurial Leadership in FBs and SMEs</a:t>
            </a:r>
          </a:p>
          <a:p>
            <a:pPr lvl="2"/>
            <a:r>
              <a:rPr lang="en-GB" sz="1800" dirty="0" smtClean="0">
                <a:latin typeface="Baskerville Old Face" pitchFamily="18" charset="0"/>
              </a:rPr>
              <a:t>Business performance in FBs and </a:t>
            </a:r>
            <a:r>
              <a:rPr lang="en-GB" sz="1800" dirty="0">
                <a:latin typeface="Baskerville Old Face" pitchFamily="18" charset="0"/>
              </a:rPr>
              <a:t>SMEs</a:t>
            </a:r>
          </a:p>
          <a:p>
            <a:pPr lvl="1"/>
            <a:r>
              <a:rPr lang="en-GB" sz="2000" dirty="0">
                <a:latin typeface="Baskerville Old Face" pitchFamily="18" charset="0"/>
              </a:rPr>
              <a:t>Research Methods</a:t>
            </a:r>
          </a:p>
          <a:p>
            <a:pPr lvl="2"/>
            <a:r>
              <a:rPr lang="en-GB" sz="1800" dirty="0">
                <a:latin typeface="Baskerville Old Face" pitchFamily="18" charset="0"/>
              </a:rPr>
              <a:t>Qualitative </a:t>
            </a:r>
          </a:p>
          <a:p>
            <a:pPr lvl="1"/>
            <a:endParaRPr lang="en-GB" sz="1800" dirty="0">
              <a:latin typeface="Baskerville Old Face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19517" y="1219200"/>
            <a:ext cx="3547280" cy="5482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342224" y="6245225"/>
            <a:ext cx="353975" cy="307975"/>
          </a:xfrm>
        </p:spPr>
        <p:txBody>
          <a:bodyPr/>
          <a:lstStyle/>
          <a:p>
            <a:fld id="{9BA9BC8D-FBDF-4D4C-9663-D407DFA0A604}" type="slidenum">
              <a:rPr lang="en-US" b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pPr/>
              <a:t>4</a:t>
            </a:fld>
            <a:endParaRPr lang="en-US" b="1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My Teachings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60584"/>
            <a:ext cx="8915400" cy="5697415"/>
          </a:xfrm>
        </p:spPr>
        <p:txBody>
          <a:bodyPr/>
          <a:lstStyle/>
          <a:p>
            <a:r>
              <a:rPr lang="en-US" sz="1800" dirty="0" smtClean="0">
                <a:solidFill>
                  <a:schemeClr val="tx2"/>
                </a:solidFill>
              </a:rPr>
              <a:t>Undergrad</a:t>
            </a:r>
          </a:p>
          <a:p>
            <a:pPr lvl="1"/>
            <a:r>
              <a:rPr lang="en-US" sz="1800" dirty="0" smtClean="0">
                <a:solidFill>
                  <a:schemeClr val="tx2"/>
                </a:solidFill>
              </a:rPr>
              <a:t>Management </a:t>
            </a:r>
          </a:p>
          <a:p>
            <a:pPr lvl="1"/>
            <a:r>
              <a:rPr lang="en-US" sz="1800" dirty="0" smtClean="0">
                <a:solidFill>
                  <a:schemeClr val="tx2"/>
                </a:solidFill>
              </a:rPr>
              <a:t>Marketing</a:t>
            </a:r>
          </a:p>
          <a:p>
            <a:pPr lvl="1"/>
            <a:r>
              <a:rPr lang="en-US" sz="1800" dirty="0" smtClean="0">
                <a:solidFill>
                  <a:schemeClr val="tx2"/>
                </a:solidFill>
              </a:rPr>
              <a:t>Leadership </a:t>
            </a:r>
          </a:p>
          <a:p>
            <a:pPr lvl="1"/>
            <a:r>
              <a:rPr lang="en-US" sz="1800" dirty="0" smtClean="0">
                <a:solidFill>
                  <a:schemeClr val="tx2"/>
                </a:solidFill>
              </a:rPr>
              <a:t>Entrepreneurship</a:t>
            </a:r>
          </a:p>
          <a:p>
            <a:pPr lvl="1"/>
            <a:r>
              <a:rPr lang="en-US" sz="1800" dirty="0" smtClean="0">
                <a:solidFill>
                  <a:schemeClr val="tx2"/>
                </a:solidFill>
              </a:rPr>
              <a:t>Strategic management</a:t>
            </a:r>
          </a:p>
          <a:p>
            <a:pPr lvl="1"/>
            <a:r>
              <a:rPr lang="en-US" sz="1800" dirty="0" smtClean="0">
                <a:solidFill>
                  <a:schemeClr val="tx2"/>
                </a:solidFill>
              </a:rPr>
              <a:t>Small business management</a:t>
            </a:r>
          </a:p>
          <a:p>
            <a:pPr lvl="1"/>
            <a:r>
              <a:rPr lang="en-US" sz="1800" dirty="0" smtClean="0">
                <a:solidFill>
                  <a:schemeClr val="tx2"/>
                </a:solidFill>
              </a:rPr>
              <a:t>International management</a:t>
            </a:r>
          </a:p>
          <a:p>
            <a:pPr lvl="1"/>
            <a:r>
              <a:rPr lang="en-US" sz="1800" dirty="0" smtClean="0">
                <a:solidFill>
                  <a:schemeClr val="tx2"/>
                </a:solidFill>
              </a:rPr>
              <a:t>International marketing</a:t>
            </a:r>
          </a:p>
          <a:p>
            <a:pPr lvl="1"/>
            <a:r>
              <a:rPr lang="en-US" sz="1800" dirty="0" smtClean="0">
                <a:solidFill>
                  <a:schemeClr val="tx2"/>
                </a:solidFill>
              </a:rPr>
              <a:t>Organizational behavior</a:t>
            </a:r>
          </a:p>
          <a:p>
            <a:r>
              <a:rPr lang="en-US" sz="1800" dirty="0" smtClean="0">
                <a:solidFill>
                  <a:schemeClr val="tx2"/>
                </a:solidFill>
              </a:rPr>
              <a:t>Graduate</a:t>
            </a:r>
          </a:p>
          <a:p>
            <a:pPr lvl="1"/>
            <a:r>
              <a:rPr lang="en-US" sz="1600" dirty="0" smtClean="0">
                <a:solidFill>
                  <a:schemeClr val="tx2"/>
                </a:solidFill>
              </a:rPr>
              <a:t>Qualitative research methods for business</a:t>
            </a:r>
          </a:p>
          <a:p>
            <a:pPr lvl="1"/>
            <a:r>
              <a:rPr lang="en-US" sz="1600" dirty="0" smtClean="0">
                <a:solidFill>
                  <a:schemeClr val="tx2"/>
                </a:solidFill>
              </a:rPr>
              <a:t>Marketing management</a:t>
            </a:r>
          </a:p>
          <a:p>
            <a:pPr lvl="1"/>
            <a:r>
              <a:rPr lang="en-US" sz="1600" dirty="0" smtClean="0">
                <a:solidFill>
                  <a:schemeClr val="tx2"/>
                </a:solidFill>
              </a:rPr>
              <a:t>Advanced entrepreneurship</a:t>
            </a:r>
          </a:p>
          <a:p>
            <a:r>
              <a:rPr lang="en-US" sz="1800" dirty="0" smtClean="0">
                <a:solidFill>
                  <a:schemeClr val="tx2"/>
                </a:solidFill>
              </a:rPr>
              <a:t>Postgraduate </a:t>
            </a:r>
          </a:p>
          <a:p>
            <a:pPr lvl="1"/>
            <a:r>
              <a:rPr lang="en-US" sz="1600" dirty="0" smtClean="0">
                <a:solidFill>
                  <a:schemeClr val="tx2"/>
                </a:solidFill>
              </a:rPr>
              <a:t>Seminar in entrepreneurship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BC8D-FBDF-4D4C-9663-D407DFA0A60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407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239000" cy="685800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latin typeface="Baskerville Old Face" pitchFamily="18" charset="0"/>
              </a:rPr>
              <a:t>Publications since 2015 </a:t>
            </a:r>
            <a:endParaRPr lang="en-US" b="1" dirty="0">
              <a:solidFill>
                <a:srgbClr val="7030A0"/>
              </a:solidFill>
              <a:latin typeface="Baskerville Old Face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143000"/>
            <a:ext cx="8610600" cy="5715000"/>
          </a:xfrm>
        </p:spPr>
        <p:txBody>
          <a:bodyPr/>
          <a:lstStyle/>
          <a:p>
            <a:pPr marL="342900" lvl="1" indent="-342900"/>
            <a:r>
              <a:rPr lang="en-US" sz="2400" b="1" dirty="0" smtClean="0">
                <a:solidFill>
                  <a:srgbClr val="7030A0"/>
                </a:solidFill>
                <a:latin typeface="Baskerville Old Face" pitchFamily="18" charset="0"/>
              </a:rPr>
              <a:t>BOOKS</a:t>
            </a:r>
            <a:r>
              <a:rPr lang="en-US" sz="2400" dirty="0" smtClean="0">
                <a:latin typeface="Baskerville Old Face" pitchFamily="18" charset="0"/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latin typeface="Baskerville Old Face" pitchFamily="18" charset="0"/>
              </a:rPr>
              <a:t>(in entrepreneurship field: </a:t>
            </a:r>
            <a:r>
              <a:rPr lang="en-US" sz="2200" dirty="0">
                <a:solidFill>
                  <a:srgbClr val="7030A0"/>
                </a:solidFill>
                <a:latin typeface="Baskerville Old Face" pitchFamily="18" charset="0"/>
              </a:rPr>
              <a:t>(SCOPUS-indexed</a:t>
            </a:r>
            <a:r>
              <a:rPr lang="en-US" sz="2200" dirty="0" smtClean="0">
                <a:solidFill>
                  <a:srgbClr val="7030A0"/>
                </a:solidFill>
                <a:latin typeface="Baskerville Old Face" pitchFamily="18" charset="0"/>
              </a:rPr>
              <a:t>)</a:t>
            </a:r>
            <a:endParaRPr lang="en-US" sz="2400" dirty="0" smtClean="0">
              <a:solidFill>
                <a:srgbClr val="7030A0"/>
              </a:solidFill>
              <a:latin typeface="Baskerville Old Face" pitchFamily="18" charset="0"/>
            </a:endParaRPr>
          </a:p>
          <a:p>
            <a:pPr lvl="1"/>
            <a:r>
              <a:rPr lang="en-US" sz="2200" dirty="0" smtClean="0">
                <a:solidFill>
                  <a:srgbClr val="7030A0"/>
                </a:solidFill>
                <a:latin typeface="Baskerville Old Face" pitchFamily="18" charset="0"/>
              </a:rPr>
              <a:t>Five (5) books published</a:t>
            </a:r>
          </a:p>
          <a:p>
            <a:pPr lvl="2"/>
            <a:r>
              <a:rPr lang="en-US" sz="2000" dirty="0" smtClean="0">
                <a:solidFill>
                  <a:srgbClr val="7030A0"/>
                </a:solidFill>
                <a:latin typeface="Baskerville Old Face" pitchFamily="18" charset="0"/>
              </a:rPr>
              <a:t>Six (4) edited books</a:t>
            </a:r>
          </a:p>
          <a:p>
            <a:pPr lvl="2"/>
            <a:r>
              <a:rPr lang="en-US" sz="2000" dirty="0" smtClean="0">
                <a:solidFill>
                  <a:srgbClr val="7030A0"/>
                </a:solidFill>
                <a:latin typeface="Baskerville Old Face" pitchFamily="18" charset="0"/>
              </a:rPr>
              <a:t>One (1) authored/textbook</a:t>
            </a:r>
          </a:p>
          <a:p>
            <a:r>
              <a:rPr lang="en-US" sz="2400" b="1" dirty="0" smtClean="0">
                <a:solidFill>
                  <a:srgbClr val="C00000"/>
                </a:solidFill>
                <a:latin typeface="Baskerville Old Face" pitchFamily="18" charset="0"/>
              </a:rPr>
              <a:t>JOURNAL ARTICLES </a:t>
            </a:r>
            <a:r>
              <a:rPr lang="en-US" sz="2400" dirty="0" smtClean="0">
                <a:solidFill>
                  <a:srgbClr val="C00000"/>
                </a:solidFill>
                <a:latin typeface="Baskerville Old Face" pitchFamily="18" charset="0"/>
              </a:rPr>
              <a:t>(in entrepreneurial leadership, entrepreneurial marketing, digital leadership, digital entrepreneurship)</a:t>
            </a:r>
          </a:p>
          <a:p>
            <a:pPr lvl="1"/>
            <a:r>
              <a:rPr lang="en-US" sz="2200" dirty="0" smtClean="0">
                <a:solidFill>
                  <a:srgbClr val="C00000"/>
                </a:solidFill>
                <a:latin typeface="Baskerville Old Face" pitchFamily="18" charset="0"/>
              </a:rPr>
              <a:t>17 journal articles (16 SCOPUS/</a:t>
            </a:r>
            <a:r>
              <a:rPr lang="en-US" sz="2200" dirty="0" err="1" smtClean="0">
                <a:solidFill>
                  <a:srgbClr val="C00000"/>
                </a:solidFill>
                <a:latin typeface="Baskerville Old Face" pitchFamily="18" charset="0"/>
              </a:rPr>
              <a:t>WoS</a:t>
            </a:r>
            <a:r>
              <a:rPr lang="en-US" sz="2200" dirty="0" smtClean="0">
                <a:solidFill>
                  <a:srgbClr val="C00000"/>
                </a:solidFill>
                <a:latin typeface="Baskerville Old Face" pitchFamily="18" charset="0"/>
              </a:rPr>
              <a:t>/IF indexed)</a:t>
            </a:r>
          </a:p>
          <a:p>
            <a:r>
              <a:rPr lang="en-US" sz="2400" b="1" dirty="0" smtClean="0">
                <a:solidFill>
                  <a:srgbClr val="7030A0"/>
                </a:solidFill>
                <a:latin typeface="Baskerville Old Face" pitchFamily="18" charset="0"/>
              </a:rPr>
              <a:t>BOOK CHAPTERS </a:t>
            </a:r>
            <a:r>
              <a:rPr lang="en-US" sz="2400" dirty="0" smtClean="0">
                <a:solidFill>
                  <a:srgbClr val="7030A0"/>
                </a:solidFill>
                <a:latin typeface="Baskerville Old Face" pitchFamily="18" charset="0"/>
              </a:rPr>
              <a:t>(in entrepreneurship field)</a:t>
            </a:r>
          </a:p>
          <a:p>
            <a:pPr lvl="1"/>
            <a:r>
              <a:rPr lang="en-US" sz="2200" dirty="0" smtClean="0">
                <a:solidFill>
                  <a:srgbClr val="7030A0"/>
                </a:solidFill>
                <a:latin typeface="Baskerville Old Face" pitchFamily="18" charset="0"/>
              </a:rPr>
              <a:t>26 book chapters (SCOPUS-indexed</a:t>
            </a:r>
            <a:r>
              <a:rPr lang="en-US" sz="2200" dirty="0" smtClean="0">
                <a:latin typeface="Baskerville Old Face" pitchFamily="18" charset="0"/>
              </a:rPr>
              <a:t>)</a:t>
            </a:r>
          </a:p>
          <a:p>
            <a:r>
              <a:rPr lang="en-US" sz="2400" b="1" dirty="0" smtClean="0">
                <a:solidFill>
                  <a:srgbClr val="0070C0"/>
                </a:solidFill>
                <a:latin typeface="Baskerville Old Face" pitchFamily="18" charset="0"/>
              </a:rPr>
              <a:t>CONFERENCES</a:t>
            </a:r>
          </a:p>
          <a:p>
            <a:pPr lvl="1"/>
            <a:r>
              <a:rPr lang="en-US" sz="2200" b="1" dirty="0" smtClean="0">
                <a:solidFill>
                  <a:srgbClr val="0070C0"/>
                </a:solidFill>
                <a:latin typeface="Baskerville Old Face" pitchFamily="18" charset="0"/>
              </a:rPr>
              <a:t>Three (3) conference papers (peer-review conferences)</a:t>
            </a:r>
          </a:p>
          <a:p>
            <a:r>
              <a:rPr lang="en-US" sz="2400" b="1" dirty="0" smtClean="0">
                <a:solidFill>
                  <a:srgbClr val="00B050"/>
                </a:solidFill>
                <a:latin typeface="Baskerville Old Face" pitchFamily="18" charset="0"/>
              </a:rPr>
              <a:t>BOOK REVIEWS</a:t>
            </a:r>
          </a:p>
          <a:p>
            <a:pPr lvl="1"/>
            <a:r>
              <a:rPr lang="en-US" sz="2200" b="1" dirty="0" smtClean="0">
                <a:solidFill>
                  <a:srgbClr val="00B050"/>
                </a:solidFill>
                <a:latin typeface="Baskerville Old Face" pitchFamily="18" charset="0"/>
              </a:rPr>
              <a:t>Two (2) book reviews (published in Journals SCOPUS-indexed))</a:t>
            </a:r>
          </a:p>
          <a:p>
            <a:endParaRPr lang="ar-OM" sz="2400" dirty="0" smtClean="0">
              <a:latin typeface="Baskerville Old Fac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67600" y="6245225"/>
            <a:ext cx="415200" cy="307975"/>
          </a:xfrm>
        </p:spPr>
        <p:txBody>
          <a:bodyPr/>
          <a:lstStyle/>
          <a:p>
            <a:fld id="{9BA9BC8D-FBDF-4D4C-9663-D407DFA0A604}" type="slidenum">
              <a:rPr lang="en-US" b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pPr/>
              <a:t>6</a:t>
            </a:fld>
            <a:endParaRPr lang="en-US" b="1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  <a:latin typeface="Baskerville Old Face" pitchFamily="18" charset="0"/>
              </a:rPr>
              <a:t>BOOKS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8610600" cy="5638800"/>
          </a:xfrm>
        </p:spPr>
        <p:txBody>
          <a:bodyPr/>
          <a:lstStyle/>
          <a:p>
            <a:pPr marL="0" indent="0">
              <a:buNone/>
            </a:pPr>
            <a:r>
              <a:rPr lang="en-US" sz="1500" b="1" i="1" dirty="0" smtClean="0">
                <a:solidFill>
                  <a:srgbClr val="FF0000"/>
                </a:solidFill>
              </a:rPr>
              <a:t>Edited Books</a:t>
            </a:r>
          </a:p>
          <a:p>
            <a:pPr lvl="0"/>
            <a:r>
              <a:rPr lang="en-US" sz="1500" dirty="0"/>
              <a:t>Leo-Paul Dana, </a:t>
            </a:r>
            <a:r>
              <a:rPr lang="en-US" sz="1500" dirty="0" err="1"/>
              <a:t>Veland</a:t>
            </a:r>
            <a:r>
              <a:rPr lang="en-US" sz="1500" dirty="0"/>
              <a:t> </a:t>
            </a:r>
            <a:r>
              <a:rPr lang="en-US" sz="1500" dirty="0" err="1"/>
              <a:t>Ramadani</a:t>
            </a:r>
            <a:r>
              <a:rPr lang="en-US" sz="1500" dirty="0"/>
              <a:t>, Ramo Palalic &amp; </a:t>
            </a:r>
            <a:r>
              <a:rPr lang="en-US" sz="1500" dirty="0" err="1"/>
              <a:t>Aidin</a:t>
            </a:r>
            <a:r>
              <a:rPr lang="en-US" sz="1500" dirty="0"/>
              <a:t> </a:t>
            </a:r>
            <a:r>
              <a:rPr lang="en-US" sz="1500" dirty="0" err="1"/>
              <a:t>Salamzadeh</a:t>
            </a:r>
            <a:r>
              <a:rPr lang="en-US" sz="1500" dirty="0"/>
              <a:t>,- </a:t>
            </a:r>
            <a:r>
              <a:rPr lang="en-US" sz="1500" dirty="0" err="1"/>
              <a:t>Eds</a:t>
            </a:r>
            <a:r>
              <a:rPr lang="en-US" sz="1500" dirty="0"/>
              <a:t> (2022) </a:t>
            </a:r>
            <a:r>
              <a:rPr lang="en-US" sz="1500" i="1" dirty="0">
                <a:hlinkClick r:id="rId2"/>
              </a:rPr>
              <a:t>Artisan and Handicraft Entrepreneurs: Past, Present &amp; Future</a:t>
            </a:r>
            <a:r>
              <a:rPr lang="en-US" sz="1500" i="1" dirty="0"/>
              <a:t>, </a:t>
            </a:r>
            <a:r>
              <a:rPr lang="en-US" sz="1500" dirty="0"/>
              <a:t>Springer</a:t>
            </a:r>
          </a:p>
          <a:p>
            <a:pPr lvl="0"/>
            <a:r>
              <a:rPr lang="en-US" sz="1500" dirty="0" err="1"/>
              <a:t>Léo</a:t>
            </a:r>
            <a:r>
              <a:rPr lang="en-US" sz="1500" dirty="0"/>
              <a:t>-Paul Dana, Ramo </a:t>
            </a:r>
            <a:r>
              <a:rPr lang="en-US" sz="1500" dirty="0" err="1"/>
              <a:t>Palalić</a:t>
            </a:r>
            <a:r>
              <a:rPr lang="en-US" sz="1500" dirty="0"/>
              <a:t>, and </a:t>
            </a:r>
            <a:r>
              <a:rPr lang="en-US" sz="1500" dirty="0" err="1"/>
              <a:t>Veland</a:t>
            </a:r>
            <a:r>
              <a:rPr lang="en-US" sz="1500" dirty="0"/>
              <a:t> </a:t>
            </a:r>
            <a:r>
              <a:rPr lang="en-US" sz="1500" dirty="0" err="1"/>
              <a:t>Ramadani</a:t>
            </a:r>
            <a:r>
              <a:rPr lang="en-US" sz="1500" dirty="0"/>
              <a:t> – </a:t>
            </a:r>
            <a:r>
              <a:rPr lang="en-US" sz="1500" dirty="0" err="1"/>
              <a:t>Eds</a:t>
            </a:r>
            <a:r>
              <a:rPr lang="en-US" sz="1500" dirty="0"/>
              <a:t> (2021), </a:t>
            </a:r>
            <a:r>
              <a:rPr lang="en-US" sz="1500" i="1" dirty="0">
                <a:hlinkClick r:id="rId3"/>
              </a:rPr>
              <a:t>Entrepreneurship in GCC: Evolution and Future Perspectives</a:t>
            </a:r>
            <a:r>
              <a:rPr lang="en-US" sz="1500" dirty="0"/>
              <a:t>, WORLD SCIENTIFIC</a:t>
            </a:r>
          </a:p>
          <a:p>
            <a:pPr lvl="0"/>
            <a:r>
              <a:rPr lang="en-US" sz="1500" dirty="0" smtClean="0"/>
              <a:t>Ramo </a:t>
            </a:r>
            <a:r>
              <a:rPr lang="en-US" sz="1500" dirty="0" err="1"/>
              <a:t>Palalić</a:t>
            </a:r>
            <a:r>
              <a:rPr lang="en-US" sz="1500" dirty="0"/>
              <a:t>, Emil </a:t>
            </a:r>
            <a:r>
              <a:rPr lang="en-US" sz="1500" dirty="0" err="1"/>
              <a:t>Knezović</a:t>
            </a:r>
            <a:r>
              <a:rPr lang="en-US" sz="1500" dirty="0"/>
              <a:t> and </a:t>
            </a:r>
            <a:r>
              <a:rPr lang="en-US" sz="1500" dirty="0" err="1"/>
              <a:t>Léo</a:t>
            </a:r>
            <a:r>
              <a:rPr lang="en-US" sz="1500" dirty="0"/>
              <a:t>-Paul Dana-</a:t>
            </a:r>
            <a:r>
              <a:rPr lang="en-US" sz="1500" dirty="0" err="1"/>
              <a:t>Eds</a:t>
            </a:r>
            <a:r>
              <a:rPr lang="en-US" sz="1500" dirty="0"/>
              <a:t> (2020), </a:t>
            </a:r>
            <a:r>
              <a:rPr lang="en-US" sz="1500" i="1" dirty="0">
                <a:hlinkClick r:id="rId4"/>
              </a:rPr>
              <a:t>Women's Entrepreneurship in Former Yugoslavia: Historical Framework, Ecosystem, and Future Perspectives for the Region</a:t>
            </a:r>
            <a:r>
              <a:rPr lang="en-US" sz="1500" dirty="0">
                <a:hlinkClick r:id="rId4"/>
              </a:rPr>
              <a:t>,</a:t>
            </a:r>
            <a:r>
              <a:rPr lang="en-US" sz="1500" dirty="0"/>
              <a:t> ISBN:978-3-030-45252-0, Springer</a:t>
            </a:r>
          </a:p>
          <a:p>
            <a:pPr lvl="0"/>
            <a:r>
              <a:rPr lang="en-US" sz="1500" dirty="0" err="1"/>
              <a:t>Veland</a:t>
            </a:r>
            <a:r>
              <a:rPr lang="en-US" sz="1500" dirty="0"/>
              <a:t> </a:t>
            </a:r>
            <a:r>
              <a:rPr lang="en-US" sz="1500" dirty="0" err="1"/>
              <a:t>Ramadani</a:t>
            </a:r>
            <a:r>
              <a:rPr lang="en-US" sz="1500" dirty="0"/>
              <a:t>, Ramo </a:t>
            </a:r>
            <a:r>
              <a:rPr lang="en-US" sz="1500" dirty="0" err="1"/>
              <a:t>Palalić</a:t>
            </a:r>
            <a:r>
              <a:rPr lang="en-US" sz="1500" dirty="0"/>
              <a:t>, </a:t>
            </a:r>
            <a:r>
              <a:rPr lang="en-US" sz="1500" dirty="0" err="1"/>
              <a:t>Léo</a:t>
            </a:r>
            <a:r>
              <a:rPr lang="en-US" sz="1500" dirty="0"/>
              <a:t>-Paul Dana, Norris Krueger, and Andrea Caputo, </a:t>
            </a:r>
            <a:r>
              <a:rPr lang="en-US" sz="1500" dirty="0" err="1"/>
              <a:t>Eds</a:t>
            </a:r>
            <a:r>
              <a:rPr lang="en-US" sz="1500" dirty="0"/>
              <a:t> (2020). </a:t>
            </a:r>
            <a:r>
              <a:rPr lang="en-US" sz="1500" i="1" dirty="0" err="1">
                <a:hlinkClick r:id="rId5"/>
              </a:rPr>
              <a:t>Organisational</a:t>
            </a:r>
            <a:r>
              <a:rPr lang="en-US" sz="1500" i="1" dirty="0">
                <a:hlinkClick r:id="rId5"/>
              </a:rPr>
              <a:t> Mindset of Entrepreneurship: Internal Marketing and Collaboration as a Co-creation Pathway to Change and Innovation</a:t>
            </a:r>
            <a:r>
              <a:rPr lang="en-US" sz="1500" dirty="0"/>
              <a:t>, Springer.</a:t>
            </a:r>
          </a:p>
          <a:p>
            <a:pPr lvl="0"/>
            <a:r>
              <a:rPr lang="en-US" sz="1500" dirty="0"/>
              <a:t>Ramo </a:t>
            </a:r>
            <a:r>
              <a:rPr lang="en-US" sz="1500" dirty="0" err="1"/>
              <a:t>Palalić</a:t>
            </a:r>
            <a:r>
              <a:rPr lang="en-US" sz="1500" dirty="0"/>
              <a:t>., </a:t>
            </a:r>
            <a:r>
              <a:rPr lang="en-US" sz="1500" dirty="0" err="1"/>
              <a:t>Léo</a:t>
            </a:r>
            <a:r>
              <a:rPr lang="en-US" sz="1500" dirty="0"/>
              <a:t>-Paul Dana, and </a:t>
            </a:r>
            <a:r>
              <a:rPr lang="en-US" sz="1500" dirty="0" err="1"/>
              <a:t>Veland</a:t>
            </a:r>
            <a:r>
              <a:rPr lang="en-US" sz="1500" dirty="0"/>
              <a:t> </a:t>
            </a:r>
            <a:r>
              <a:rPr lang="en-US" sz="1500" dirty="0" err="1"/>
              <a:t>Ramadani</a:t>
            </a:r>
            <a:r>
              <a:rPr lang="en-US" sz="1500" dirty="0"/>
              <a:t> (2018</a:t>
            </a:r>
            <a:r>
              <a:rPr lang="en-US" sz="1500" i="1" dirty="0"/>
              <a:t>). </a:t>
            </a:r>
            <a:r>
              <a:rPr lang="en-US" sz="1500" i="1" dirty="0">
                <a:hlinkClick r:id="rId6"/>
              </a:rPr>
              <a:t>Entrepreneurship in Former Yugoslavia: Diversity, Institutional Constraints and Prospects</a:t>
            </a:r>
            <a:r>
              <a:rPr lang="en-US" sz="1500" dirty="0">
                <a:hlinkClick r:id="rId6"/>
              </a:rPr>
              <a:t>-</a:t>
            </a:r>
            <a:r>
              <a:rPr lang="en-US" sz="1500" dirty="0"/>
              <a:t>. ISBN 978-3-319-77634-7. </a:t>
            </a:r>
            <a:r>
              <a:rPr lang="en-US" sz="1500" dirty="0" smtClean="0"/>
              <a:t>Springer</a:t>
            </a:r>
          </a:p>
          <a:p>
            <a:pPr marL="0" lvl="0" indent="0">
              <a:buNone/>
            </a:pPr>
            <a:r>
              <a:rPr lang="en-US" sz="1500" dirty="0" smtClean="0">
                <a:solidFill>
                  <a:srgbClr val="FF0000"/>
                </a:solidFill>
              </a:rPr>
              <a:t>Text book</a:t>
            </a:r>
            <a:endParaRPr lang="en-US" sz="1500" dirty="0">
              <a:solidFill>
                <a:srgbClr val="FF0000"/>
              </a:solidFill>
            </a:endParaRPr>
          </a:p>
          <a:p>
            <a:pPr lvl="0"/>
            <a:r>
              <a:rPr lang="en-US" sz="1500" dirty="0" err="1"/>
              <a:t>Veland</a:t>
            </a:r>
            <a:r>
              <a:rPr lang="en-US" sz="1500" dirty="0"/>
              <a:t> </a:t>
            </a:r>
            <a:r>
              <a:rPr lang="en-US" sz="1500" dirty="0" err="1"/>
              <a:t>Ramadani</a:t>
            </a:r>
            <a:r>
              <a:rPr lang="en-US" sz="1500" dirty="0"/>
              <a:t>, </a:t>
            </a:r>
            <a:r>
              <a:rPr lang="en-US" sz="1500" dirty="0" err="1"/>
              <a:t>Esra</a:t>
            </a:r>
            <a:r>
              <a:rPr lang="en-US" sz="1500" dirty="0"/>
              <a:t> </a:t>
            </a:r>
            <a:r>
              <a:rPr lang="en-US" sz="1500" dirty="0" err="1"/>
              <a:t>Memili</a:t>
            </a:r>
            <a:r>
              <a:rPr lang="en-US" sz="1500" dirty="0"/>
              <a:t>, Ramo </a:t>
            </a:r>
            <a:r>
              <a:rPr lang="en-US" sz="1500" dirty="0" err="1"/>
              <a:t>Palalić</a:t>
            </a:r>
            <a:r>
              <a:rPr lang="en-US" sz="1500" dirty="0"/>
              <a:t>, Erick P.C. Chang (2020). </a:t>
            </a:r>
            <a:r>
              <a:rPr lang="en-US" sz="1500" i="1" dirty="0">
                <a:hlinkClick r:id="rId7"/>
              </a:rPr>
              <a:t>Entrepreneurial Family Businesses: Innovation, Governance, and Succession</a:t>
            </a:r>
            <a:r>
              <a:rPr lang="en-US" sz="1500" dirty="0"/>
              <a:t>, Springer Nature Switzerland </a:t>
            </a:r>
            <a:r>
              <a:rPr lang="en-US" sz="1500" dirty="0" smtClean="0"/>
              <a:t>AG</a:t>
            </a:r>
          </a:p>
          <a:p>
            <a:pPr marL="0" indent="0">
              <a:buNone/>
            </a:pPr>
            <a:r>
              <a:rPr lang="en-US" sz="1500" dirty="0">
                <a:solidFill>
                  <a:srgbClr val="FF0000"/>
                </a:solidFill>
              </a:rPr>
              <a:t>Forthcoming:</a:t>
            </a:r>
          </a:p>
          <a:p>
            <a:r>
              <a:rPr lang="en-US" sz="1500" i="1" dirty="0" err="1"/>
              <a:t>Léo</a:t>
            </a:r>
            <a:r>
              <a:rPr lang="en-US" sz="1500" i="1" dirty="0"/>
              <a:t>-Paul Dana, </a:t>
            </a:r>
            <a:r>
              <a:rPr lang="en-US" sz="1500" i="1" dirty="0" err="1"/>
              <a:t>Aidin</a:t>
            </a:r>
            <a:r>
              <a:rPr lang="en-US" sz="1500" i="1" dirty="0"/>
              <a:t> </a:t>
            </a:r>
            <a:r>
              <a:rPr lang="en-US" sz="1500" i="1" dirty="0" err="1"/>
              <a:t>Salamzadeh</a:t>
            </a:r>
            <a:r>
              <a:rPr lang="en-US" sz="1500" i="1" dirty="0"/>
              <a:t>, </a:t>
            </a:r>
            <a:r>
              <a:rPr lang="en-US" sz="1500" i="1" dirty="0" err="1"/>
              <a:t>Veland</a:t>
            </a:r>
            <a:r>
              <a:rPr lang="en-US" sz="1500" i="1" dirty="0"/>
              <a:t> </a:t>
            </a:r>
            <a:r>
              <a:rPr lang="en-US" sz="1500" i="1" dirty="0" err="1"/>
              <a:t>Ramadani</a:t>
            </a:r>
            <a:r>
              <a:rPr lang="en-US" sz="1500" i="1" dirty="0"/>
              <a:t> and Ramo </a:t>
            </a:r>
            <a:r>
              <a:rPr lang="en-US" sz="1500" i="1" dirty="0" err="1"/>
              <a:t>Palalić</a:t>
            </a:r>
            <a:r>
              <a:rPr lang="en-US" sz="1500" i="1" dirty="0"/>
              <a:t>,  – </a:t>
            </a:r>
            <a:r>
              <a:rPr lang="en-US" sz="1500" i="1" dirty="0" err="1"/>
              <a:t>Eds</a:t>
            </a:r>
            <a:r>
              <a:rPr lang="en-US" sz="1500" i="1" dirty="0"/>
              <a:t>,  </a:t>
            </a:r>
            <a:r>
              <a:rPr lang="en-US" sz="1500" i="1" dirty="0">
                <a:hlinkClick r:id="rId8"/>
              </a:rPr>
              <a:t>Understanding Context of Business in Western Asia: Land of Bazaars and  High-Tech Booms</a:t>
            </a:r>
            <a:r>
              <a:rPr lang="en-US" sz="1500" i="1" dirty="0"/>
              <a:t>, WORLD SCIENTIFIC</a:t>
            </a:r>
          </a:p>
          <a:p>
            <a:r>
              <a:rPr lang="en-US" sz="1500" i="1" dirty="0" err="1"/>
              <a:t>Léo</a:t>
            </a:r>
            <a:r>
              <a:rPr lang="en-US" sz="1500" i="1" dirty="0"/>
              <a:t>-Paul Dana, Dina </a:t>
            </a:r>
            <a:r>
              <a:rPr lang="en-US" sz="1500" i="1" dirty="0" err="1"/>
              <a:t>Modestus</a:t>
            </a:r>
            <a:r>
              <a:rPr lang="en-US" sz="1500" i="1" dirty="0"/>
              <a:t> </a:t>
            </a:r>
            <a:r>
              <a:rPr lang="en-US" sz="1500" i="1" dirty="0" err="1"/>
              <a:t>Nziku</a:t>
            </a:r>
            <a:r>
              <a:rPr lang="en-US" sz="1500" i="1" dirty="0"/>
              <a:t>, Ramo </a:t>
            </a:r>
            <a:r>
              <a:rPr lang="en-US" sz="1500" i="1" dirty="0" err="1"/>
              <a:t>Palalić</a:t>
            </a:r>
            <a:r>
              <a:rPr lang="en-US" sz="1500" i="1" dirty="0"/>
              <a:t> and </a:t>
            </a:r>
            <a:r>
              <a:rPr lang="en-US" sz="1500" i="1" dirty="0" err="1"/>
              <a:t>Veland</a:t>
            </a:r>
            <a:r>
              <a:rPr lang="en-US" sz="1500" i="1" dirty="0"/>
              <a:t> </a:t>
            </a:r>
            <a:r>
              <a:rPr lang="en-US" sz="1500" i="1" dirty="0" err="1"/>
              <a:t>Ramadani</a:t>
            </a:r>
            <a:r>
              <a:rPr lang="en-US" sz="1500" i="1" dirty="0"/>
              <a:t>– </a:t>
            </a:r>
            <a:r>
              <a:rPr lang="en-US" sz="1500" i="1" dirty="0" err="1"/>
              <a:t>Eds</a:t>
            </a:r>
            <a:r>
              <a:rPr lang="en-US" sz="1500" i="1" dirty="0"/>
              <a:t>, </a:t>
            </a:r>
            <a:r>
              <a:rPr lang="en-US" sz="1500" i="1" dirty="0">
                <a:hlinkClick r:id="rId9"/>
              </a:rPr>
              <a:t>Women’s Entrepreneurship in North Africa</a:t>
            </a:r>
            <a:r>
              <a:rPr lang="en-US" sz="1500" i="1" dirty="0"/>
              <a:t>, WORLD SCIENTIFIC</a:t>
            </a:r>
          </a:p>
          <a:p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BC8D-FBDF-4D4C-9663-D407DFA0A60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754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Baskerville Old Face" pitchFamily="18" charset="0"/>
              </a:rPr>
              <a:t>JOURNAL ARTICLES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199"/>
            <a:ext cx="9144000" cy="5502275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/>
              <a:t>1</a:t>
            </a:r>
            <a:r>
              <a:rPr lang="en-US" sz="1400" dirty="0" smtClean="0"/>
              <a:t>. </a:t>
            </a:r>
            <a:r>
              <a:rPr lang="en-US" sz="1400" dirty="0" err="1" smtClean="0"/>
              <a:t>Jagadisen</a:t>
            </a:r>
            <a:r>
              <a:rPr lang="en-US" sz="1400" dirty="0"/>
              <a:t>, M.S.A/P., </a:t>
            </a:r>
            <a:r>
              <a:rPr lang="en-US" sz="1400" dirty="0" err="1"/>
              <a:t>Salamzadeh</a:t>
            </a:r>
            <a:r>
              <a:rPr lang="en-US" sz="1400" dirty="0"/>
              <a:t>, Y., </a:t>
            </a:r>
            <a:r>
              <a:rPr lang="en-US" sz="1400" dirty="0" err="1"/>
              <a:t>Sharafi</a:t>
            </a:r>
            <a:r>
              <a:rPr lang="en-US" sz="1400" dirty="0"/>
              <a:t> </a:t>
            </a:r>
            <a:r>
              <a:rPr lang="en-US" sz="1400" dirty="0" err="1"/>
              <a:t>Farzad</a:t>
            </a:r>
            <a:r>
              <a:rPr lang="en-US" sz="1400" dirty="0"/>
              <a:t>, F.S., </a:t>
            </a:r>
            <a:r>
              <a:rPr lang="en-US" sz="1400" dirty="0" err="1"/>
              <a:t>Salamzadeh</a:t>
            </a:r>
            <a:r>
              <a:rPr lang="en-US" sz="1400" dirty="0"/>
              <a:t>, A., and </a:t>
            </a:r>
            <a:r>
              <a:rPr lang="en-US" sz="1400" b="1" dirty="0" err="1"/>
              <a:t>Palalić</a:t>
            </a:r>
            <a:r>
              <a:rPr lang="en-US" sz="1400" b="1" dirty="0"/>
              <a:t>, R</a:t>
            </a:r>
            <a:r>
              <a:rPr lang="en-US" sz="1400" dirty="0"/>
              <a:t>. (2022). Digital leadership and organizational capabilities in manufacturing industry: A study in Malaysian context, Periodicals of Engineering and Natural Sciences (PEN), Vol. 10, No. 1, January 2022, pp.195-211. </a:t>
            </a:r>
            <a:r>
              <a:rPr lang="en-US" sz="1400" dirty="0">
                <a:hlinkClick r:id="rId2"/>
              </a:rPr>
              <a:t>http://</a:t>
            </a:r>
            <a:r>
              <a:rPr lang="en-US" sz="1400" dirty="0" smtClean="0">
                <a:hlinkClick r:id="rId2"/>
              </a:rPr>
              <a:t>dx.doi.org/10.21533/pen.v10i1.2237.g1044</a:t>
            </a:r>
            <a:r>
              <a:rPr lang="en-US" sz="1400" dirty="0" smtClean="0"/>
              <a:t> 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2</a:t>
            </a:r>
            <a:r>
              <a:rPr lang="en-US" sz="1400" dirty="0" smtClean="0"/>
              <a:t>. </a:t>
            </a:r>
            <a:r>
              <a:rPr lang="en-US" sz="1400" b="1" dirty="0" err="1" smtClean="0"/>
              <a:t>Palalić</a:t>
            </a:r>
            <a:r>
              <a:rPr lang="en-US" sz="1400" b="1" dirty="0"/>
              <a:t>, R., </a:t>
            </a:r>
            <a:r>
              <a:rPr lang="en-US" sz="1400" dirty="0"/>
              <a:t>Khan, G.M., </a:t>
            </a:r>
            <a:r>
              <a:rPr lang="en-US" sz="1400" dirty="0" err="1"/>
              <a:t>Ramadani</a:t>
            </a:r>
            <a:r>
              <a:rPr lang="en-US" sz="1400" dirty="0"/>
              <a:t>, V., Al </a:t>
            </a:r>
            <a:r>
              <a:rPr lang="en-US" sz="1400" dirty="0" err="1"/>
              <a:t>Abri</a:t>
            </a:r>
            <a:r>
              <a:rPr lang="en-US" sz="1400" dirty="0"/>
              <a:t>, S., and </a:t>
            </a:r>
            <a:r>
              <a:rPr lang="en-US" sz="1400" dirty="0" err="1"/>
              <a:t>Smajić</a:t>
            </a:r>
            <a:r>
              <a:rPr lang="en-US" sz="1400" dirty="0"/>
              <a:t>, H. (</a:t>
            </a:r>
            <a:r>
              <a:rPr lang="en-US" sz="1400" dirty="0" err="1"/>
              <a:t>forthcomig</a:t>
            </a:r>
            <a:r>
              <a:rPr lang="en-US" sz="1400" dirty="0"/>
              <a:t>). Mediation Effect of </a:t>
            </a:r>
            <a:r>
              <a:rPr lang="en-US" sz="1400" dirty="0" err="1"/>
              <a:t>Organisational</a:t>
            </a:r>
            <a:r>
              <a:rPr lang="en-US" sz="1400" dirty="0"/>
              <a:t> Leadership on Internal Business Environment and </a:t>
            </a:r>
            <a:r>
              <a:rPr lang="en-US" sz="1400" dirty="0" err="1"/>
              <a:t>Organisational</a:t>
            </a:r>
            <a:r>
              <a:rPr lang="en-US" sz="1400" dirty="0"/>
              <a:t> Commitment: Insights from Oman, </a:t>
            </a:r>
            <a:r>
              <a:rPr lang="en-US" sz="1400" i="1" dirty="0"/>
              <a:t>Middle East Journal of </a:t>
            </a:r>
            <a:r>
              <a:rPr lang="en-US" sz="1400" i="1" dirty="0" smtClean="0"/>
              <a:t>Management.</a:t>
            </a:r>
            <a:endParaRPr lang="en-US" sz="1400" i="1" dirty="0"/>
          </a:p>
          <a:p>
            <a:pPr marL="0" indent="0">
              <a:buNone/>
            </a:pPr>
            <a:r>
              <a:rPr lang="en-US" sz="1400" dirty="0"/>
              <a:t>3</a:t>
            </a:r>
            <a:r>
              <a:rPr lang="en-US" sz="1400" dirty="0" smtClean="0"/>
              <a:t>. </a:t>
            </a:r>
            <a:r>
              <a:rPr lang="en-US" sz="1400" b="1" dirty="0" smtClean="0"/>
              <a:t>Palalic</a:t>
            </a:r>
            <a:r>
              <a:rPr lang="en-US" sz="1400" b="1" dirty="0"/>
              <a:t>, R., </a:t>
            </a:r>
            <a:r>
              <a:rPr lang="en-US" sz="1400" dirty="0" err="1"/>
              <a:t>Durakovic</a:t>
            </a:r>
            <a:r>
              <a:rPr lang="en-US" sz="1400" dirty="0"/>
              <a:t>, B., </a:t>
            </a:r>
            <a:r>
              <a:rPr lang="en-US" sz="1400" dirty="0" err="1"/>
              <a:t>Ramadani</a:t>
            </a:r>
            <a:r>
              <a:rPr lang="en-US" sz="1400" dirty="0"/>
              <a:t>, V., &amp; Ferreira, J.J.M. (Early View). Human Capital and Youth Emigration In The “New Normal”, Thunderbird International Business Review. </a:t>
            </a:r>
            <a:r>
              <a:rPr lang="en-US" sz="1400" dirty="0">
                <a:hlinkClick r:id="rId3"/>
              </a:rPr>
              <a:t>https://</a:t>
            </a:r>
            <a:r>
              <a:rPr lang="en-US" sz="1400" dirty="0" smtClean="0">
                <a:hlinkClick r:id="rId3"/>
              </a:rPr>
              <a:t>doi.org/10.1002/tie.22250</a:t>
            </a:r>
            <a:r>
              <a:rPr lang="en-US" sz="1400" dirty="0" smtClean="0"/>
              <a:t>   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4</a:t>
            </a:r>
            <a:r>
              <a:rPr lang="en-US" sz="1400" dirty="0" smtClean="0"/>
              <a:t>. </a:t>
            </a:r>
            <a:r>
              <a:rPr lang="en-US" sz="1400" dirty="0" err="1" smtClean="0"/>
              <a:t>Ramadani</a:t>
            </a:r>
            <a:r>
              <a:rPr lang="en-US" sz="1400" dirty="0"/>
              <a:t>, V., Dana, LP., </a:t>
            </a:r>
            <a:r>
              <a:rPr lang="en-US" sz="1400" dirty="0" err="1"/>
              <a:t>Jashari</a:t>
            </a:r>
            <a:r>
              <a:rPr lang="en-US" sz="1400" dirty="0"/>
              <a:t>, F., </a:t>
            </a:r>
            <a:r>
              <a:rPr lang="en-US" sz="1400" dirty="0" err="1"/>
              <a:t>Greguri</a:t>
            </a:r>
            <a:r>
              <a:rPr lang="en-US" sz="1400" dirty="0"/>
              <a:t> </a:t>
            </a:r>
            <a:r>
              <a:rPr lang="en-US" sz="1400" dirty="0" err="1"/>
              <a:t>Rashiti,S</a:t>
            </a:r>
            <a:r>
              <a:rPr lang="en-US" sz="1400" dirty="0"/>
              <a:t>., and  </a:t>
            </a:r>
            <a:r>
              <a:rPr lang="en-US" sz="1400" b="1" dirty="0"/>
              <a:t>Palalic, R., </a:t>
            </a:r>
            <a:r>
              <a:rPr lang="en-US" sz="1400" dirty="0"/>
              <a:t>(2021), “Digital entrepreneurship intentions: Evidence from Kosovo”, International Journal of Technology Transfer and Commercialization, Vol. 18, No. 4, PP. 399-417.</a:t>
            </a:r>
          </a:p>
          <a:p>
            <a:pPr marL="0" indent="0">
              <a:buNone/>
            </a:pPr>
            <a:r>
              <a:rPr lang="en-US" sz="1400" dirty="0"/>
              <a:t>5</a:t>
            </a:r>
            <a:r>
              <a:rPr lang="en-US" sz="1400" dirty="0" smtClean="0"/>
              <a:t>. </a:t>
            </a:r>
            <a:r>
              <a:rPr lang="en-US" sz="1400" b="1" dirty="0" err="1" smtClean="0"/>
              <a:t>Palalić</a:t>
            </a:r>
            <a:r>
              <a:rPr lang="en-US" sz="1400" b="1" dirty="0"/>
              <a:t>, R., </a:t>
            </a:r>
            <a:r>
              <a:rPr lang="en-US" sz="1400" dirty="0" err="1"/>
              <a:t>Nurković</a:t>
            </a:r>
            <a:r>
              <a:rPr lang="en-US" sz="1400" dirty="0"/>
              <a:t>, E., and </a:t>
            </a:r>
            <a:r>
              <a:rPr lang="en-US" sz="1400" dirty="0" err="1"/>
              <a:t>Riđić</a:t>
            </a:r>
            <a:r>
              <a:rPr lang="en-US" sz="1400" dirty="0"/>
              <a:t>, O. (Forthcoming). Entrepreneurial orientation in public sector: The comparative study. </a:t>
            </a:r>
            <a:r>
              <a:rPr lang="en-US" sz="1400" i="1" dirty="0"/>
              <a:t>International Journal of Public Sector Performance Management</a:t>
            </a:r>
            <a:r>
              <a:rPr lang="en-US" sz="1400" dirty="0"/>
              <a:t>.</a:t>
            </a:r>
          </a:p>
          <a:p>
            <a:pPr marL="0" indent="0">
              <a:buNone/>
            </a:pPr>
            <a:r>
              <a:rPr lang="en-US" sz="1400" dirty="0"/>
              <a:t>6</a:t>
            </a:r>
            <a:r>
              <a:rPr lang="en-US" sz="1400" dirty="0" smtClean="0"/>
              <a:t>. </a:t>
            </a:r>
            <a:r>
              <a:rPr lang="en-US" sz="1400" b="1" dirty="0" err="1" smtClean="0"/>
              <a:t>Palalić</a:t>
            </a:r>
            <a:r>
              <a:rPr lang="en-US" sz="1400" b="1" dirty="0"/>
              <a:t>, R</a:t>
            </a:r>
            <a:r>
              <a:rPr lang="en-US" sz="1400" dirty="0"/>
              <a:t>. &amp; </a:t>
            </a:r>
            <a:r>
              <a:rPr lang="en-US" sz="1400" dirty="0" err="1"/>
              <a:t>Smajić</a:t>
            </a:r>
            <a:r>
              <a:rPr lang="en-US" sz="1400" dirty="0"/>
              <a:t>, H. (2021), "Socioemotional wealth (SEW) as the driver of business performance in family businesses in Bosnia and Herzegovina: the mediating role of transformational leadership", </a:t>
            </a:r>
            <a:r>
              <a:rPr lang="en-US" sz="1400" i="1" dirty="0"/>
              <a:t>Journal of Family Business Management</a:t>
            </a:r>
            <a:r>
              <a:rPr lang="en-US" sz="1400" dirty="0"/>
              <a:t>, Vol. ahead-of-print No. ahead-of-print. </a:t>
            </a:r>
            <a:r>
              <a:rPr lang="en-US" sz="1400" dirty="0">
                <a:hlinkClick r:id="rId4"/>
              </a:rPr>
              <a:t>https://</a:t>
            </a:r>
            <a:r>
              <a:rPr lang="en-US" sz="1400" dirty="0" smtClean="0">
                <a:hlinkClick r:id="rId4"/>
              </a:rPr>
              <a:t>doi.org/10.1108/JFBM-07-2021-0067</a:t>
            </a:r>
            <a:r>
              <a:rPr lang="en-US" sz="1400" dirty="0" smtClean="0"/>
              <a:t>  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7</a:t>
            </a:r>
            <a:r>
              <a:rPr lang="en-US" sz="1400" dirty="0" smtClean="0"/>
              <a:t>. </a:t>
            </a:r>
            <a:r>
              <a:rPr lang="en-US" sz="1400" b="1" dirty="0" smtClean="0"/>
              <a:t>Palalic</a:t>
            </a:r>
            <a:r>
              <a:rPr lang="en-US" sz="1400" b="1" dirty="0"/>
              <a:t>, R., </a:t>
            </a:r>
            <a:r>
              <a:rPr lang="en-US" sz="1400" dirty="0" err="1"/>
              <a:t>Ramadani</a:t>
            </a:r>
            <a:r>
              <a:rPr lang="en-US" sz="1400" dirty="0"/>
              <a:t>, V., Mariam Gilani, S., </a:t>
            </a:r>
            <a:r>
              <a:rPr lang="en-US" sz="1400" dirty="0" err="1"/>
              <a:t>Gërguri-Rashiti</a:t>
            </a:r>
            <a:r>
              <a:rPr lang="en-US" sz="1400" dirty="0"/>
              <a:t>, S. and Dana, L. (2021), "Social media and consumer buying behavior decision: what entrepreneurs should know?", </a:t>
            </a:r>
            <a:r>
              <a:rPr lang="en-US" sz="1400" i="1" dirty="0"/>
              <a:t>Management Decision</a:t>
            </a:r>
            <a:r>
              <a:rPr lang="en-US" sz="1400" dirty="0"/>
              <a:t>, Vol. 59 No. 6, pp. 1249-1270. </a:t>
            </a:r>
            <a:r>
              <a:rPr lang="en-US" sz="1400" dirty="0">
                <a:hlinkClick r:id="rId5"/>
              </a:rPr>
              <a:t>https://</a:t>
            </a:r>
            <a:r>
              <a:rPr lang="en-US" sz="1400" dirty="0" smtClean="0">
                <a:hlinkClick r:id="rId5"/>
              </a:rPr>
              <a:t>doi.org/10.1108/MD-10-2019-1461</a:t>
            </a:r>
            <a:r>
              <a:rPr lang="en-US" sz="1400" dirty="0" smtClean="0"/>
              <a:t> 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8</a:t>
            </a:r>
            <a:r>
              <a:rPr lang="en-US" sz="1400" dirty="0" smtClean="0"/>
              <a:t>. </a:t>
            </a:r>
            <a:r>
              <a:rPr lang="en-US" sz="1400" b="1" dirty="0" err="1" smtClean="0"/>
              <a:t>Palalić</a:t>
            </a:r>
            <a:r>
              <a:rPr lang="en-US" sz="1400" b="1" dirty="0"/>
              <a:t>, R., </a:t>
            </a:r>
            <a:r>
              <a:rPr lang="en-US" sz="1400" dirty="0" err="1"/>
              <a:t>Ramadani</a:t>
            </a:r>
            <a:r>
              <a:rPr lang="en-US" sz="1400" dirty="0"/>
              <a:t>. V, Welsh, D., </a:t>
            </a:r>
            <a:r>
              <a:rPr lang="en-US" sz="1400" dirty="0" err="1"/>
              <a:t>Dizdarević</a:t>
            </a:r>
            <a:r>
              <a:rPr lang="en-US" sz="1400" dirty="0"/>
              <a:t>, A., and </a:t>
            </a:r>
            <a:r>
              <a:rPr lang="en-US" sz="1400" dirty="0" err="1"/>
              <a:t>Dilović</a:t>
            </a:r>
            <a:r>
              <a:rPr lang="en-US" sz="1400" dirty="0"/>
              <a:t>, A. (2019) “Impact of networking and business environment on leadership styles among the students, International Entrepreneurship and Management Journal, DOI: </a:t>
            </a:r>
            <a:r>
              <a:rPr lang="en-US" sz="1400" dirty="0">
                <a:hlinkClick r:id="rId6"/>
              </a:rPr>
              <a:t>https://</a:t>
            </a:r>
            <a:r>
              <a:rPr lang="en-US" sz="1400" dirty="0" smtClean="0">
                <a:hlinkClick r:id="rId6"/>
              </a:rPr>
              <a:t>doi.org/10.1007/s11365-019-00610-8</a:t>
            </a:r>
            <a:r>
              <a:rPr lang="en-US" sz="1400" dirty="0" smtClean="0"/>
              <a:t> (</a:t>
            </a:r>
            <a:r>
              <a:rPr lang="en-US" sz="1400" dirty="0"/>
              <a:t>IF: 2.537 - SSCI Indexed Journal).</a:t>
            </a:r>
          </a:p>
          <a:p>
            <a:pPr marL="0" indent="0">
              <a:buNone/>
            </a:pPr>
            <a:r>
              <a:rPr lang="en-US" sz="1400" dirty="0"/>
              <a:t>9</a:t>
            </a:r>
            <a:r>
              <a:rPr lang="en-US" sz="1400" dirty="0" smtClean="0"/>
              <a:t>. </a:t>
            </a:r>
            <a:r>
              <a:rPr lang="en-US" sz="1400" dirty="0" err="1" smtClean="0"/>
              <a:t>Kahwaji</a:t>
            </a:r>
            <a:r>
              <a:rPr lang="en-US" sz="1400" dirty="0"/>
              <a:t>, A.T., </a:t>
            </a:r>
            <a:r>
              <a:rPr lang="en-US" sz="1400" dirty="0" err="1"/>
              <a:t>Eddin</a:t>
            </a:r>
            <a:r>
              <a:rPr lang="en-US" sz="1400" dirty="0"/>
              <a:t>, H.N, and </a:t>
            </a:r>
            <a:r>
              <a:rPr lang="en-US" sz="1400" b="1" dirty="0"/>
              <a:t>Palalic, R </a:t>
            </a:r>
            <a:r>
              <a:rPr lang="en-US" sz="1400" dirty="0"/>
              <a:t>(2020). Strategic leadership, strategic performance and core competencies in Lebanon’s education, Periodicals of Engineering and Natural Sciences (PEN), Vol. 8, No. 4, pp.1968-1980.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BC8D-FBDF-4D4C-9663-D407DFA0A60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835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Baskerville Old Face" pitchFamily="18" charset="0"/>
              </a:rPr>
              <a:t>JOURNAL </a:t>
            </a:r>
            <a:r>
              <a:rPr lang="en-US" b="1" dirty="0" smtClean="0">
                <a:solidFill>
                  <a:srgbClr val="C00000"/>
                </a:solidFill>
                <a:latin typeface="Baskerville Old Face" pitchFamily="18" charset="0"/>
              </a:rPr>
              <a:t>ARTICLES…continued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2238" y="990600"/>
            <a:ext cx="9067800" cy="5867400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/>
              <a:t>10. </a:t>
            </a:r>
            <a:r>
              <a:rPr lang="en-US" sz="1400" b="1" dirty="0"/>
              <a:t>Palalic, R. </a:t>
            </a:r>
            <a:r>
              <a:rPr lang="en-US" sz="1400" dirty="0"/>
              <a:t>and </a:t>
            </a:r>
            <a:r>
              <a:rPr lang="en-US" sz="1400" dirty="0" err="1"/>
              <a:t>Ait</a:t>
            </a:r>
            <a:r>
              <a:rPr lang="en-US" sz="1400" dirty="0"/>
              <a:t> </a:t>
            </a:r>
            <a:r>
              <a:rPr lang="en-US" sz="1400" dirty="0" err="1"/>
              <a:t>Sidi</a:t>
            </a:r>
            <a:r>
              <a:rPr lang="en-US" sz="1400" dirty="0"/>
              <a:t> </a:t>
            </a:r>
            <a:r>
              <a:rPr lang="en-US" sz="1400" dirty="0" err="1"/>
              <a:t>Mhamed</a:t>
            </a:r>
            <a:r>
              <a:rPr lang="en-US" sz="1400" dirty="0"/>
              <a:t>, E.M. (2020), "Transformational leadership and MNCs: evidence from Morocco community", </a:t>
            </a:r>
            <a:r>
              <a:rPr lang="en-US" sz="1400" i="1" dirty="0"/>
              <a:t>Journal of Enterprising Communities: People and Places in the Global Economy</a:t>
            </a:r>
            <a:r>
              <a:rPr lang="en-US" sz="1400" dirty="0"/>
              <a:t>, Vol. 14 No. 2, pp. 201-230. </a:t>
            </a:r>
            <a:r>
              <a:rPr lang="en-US" sz="1400" dirty="0">
                <a:hlinkClick r:id="rId2"/>
              </a:rPr>
              <a:t>https://</a:t>
            </a:r>
            <a:r>
              <a:rPr lang="en-US" sz="1400" dirty="0" smtClean="0">
                <a:hlinkClick r:id="rId2"/>
              </a:rPr>
              <a:t>doi.org/10.1108/JEC-01-2020-0002</a:t>
            </a:r>
            <a:r>
              <a:rPr lang="en-US" sz="1400" dirty="0" smtClean="0"/>
              <a:t>  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11. </a:t>
            </a:r>
            <a:r>
              <a:rPr lang="en-US" sz="1400" dirty="0" err="1"/>
              <a:t>Ramadani</a:t>
            </a:r>
            <a:r>
              <a:rPr lang="en-US" sz="1400" dirty="0"/>
              <a:t>, V.,</a:t>
            </a:r>
            <a:r>
              <a:rPr lang="en-US" sz="1400" dirty="0" err="1"/>
              <a:t>Hisrich</a:t>
            </a:r>
            <a:r>
              <a:rPr lang="en-US" sz="1400" dirty="0"/>
              <a:t>, R.D., Dana, L-</a:t>
            </a:r>
            <a:r>
              <a:rPr lang="en-US" sz="1400" dirty="0" err="1"/>
              <a:t>P.,</a:t>
            </a:r>
            <a:r>
              <a:rPr lang="en-US" sz="1400" b="1" dirty="0" err="1"/>
              <a:t>Palalic</a:t>
            </a:r>
            <a:r>
              <a:rPr lang="en-US" sz="1400" b="1" dirty="0"/>
              <a:t>, R, </a:t>
            </a:r>
            <a:r>
              <a:rPr lang="en-US" sz="1400" dirty="0" err="1"/>
              <a:t>Panthi</a:t>
            </a:r>
            <a:r>
              <a:rPr lang="en-US" sz="1400" dirty="0"/>
              <a:t>, L. (2019) "Beekeeping as a Family Artisan Entrepreneurship Business", </a:t>
            </a:r>
            <a:r>
              <a:rPr lang="en-US" sz="1400" i="1" dirty="0"/>
              <a:t>International Journal of Entrepreneurial Behavior &amp; Research </a:t>
            </a:r>
            <a:r>
              <a:rPr lang="en-US" sz="1400" dirty="0" smtClean="0">
                <a:hlinkClick r:id="rId3"/>
              </a:rPr>
              <a:t>https</a:t>
            </a:r>
            <a:r>
              <a:rPr lang="en-US" sz="1400" dirty="0">
                <a:hlinkClick r:id="rId3"/>
              </a:rPr>
              <a:t>://</a:t>
            </a:r>
            <a:r>
              <a:rPr lang="en-US" sz="1400" dirty="0" smtClean="0">
                <a:hlinkClick r:id="rId3"/>
              </a:rPr>
              <a:t>doi.org/10.1108/IJEBR-07-2017-0245</a:t>
            </a:r>
            <a:r>
              <a:rPr lang="en-US" sz="1400" dirty="0"/>
              <a:t>  (IF: 2.391 - SSCI Indexed Journal). 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12. </a:t>
            </a:r>
            <a:r>
              <a:rPr lang="en-US" sz="1400" dirty="0" err="1"/>
              <a:t>Knezovic</a:t>
            </a:r>
            <a:r>
              <a:rPr lang="en-US" sz="1400" dirty="0"/>
              <a:t>, E., </a:t>
            </a:r>
            <a:r>
              <a:rPr lang="en-US" sz="1400" b="1" dirty="0"/>
              <a:t>Palalic, R., </a:t>
            </a:r>
            <a:r>
              <a:rPr lang="en-US" sz="1400" dirty="0" err="1"/>
              <a:t>Bico</a:t>
            </a:r>
            <a:r>
              <a:rPr lang="en-US" sz="1400" dirty="0"/>
              <a:t>, A. and </a:t>
            </a:r>
            <a:r>
              <a:rPr lang="en-US" sz="1400" dirty="0" err="1"/>
              <a:t>Dilovic</a:t>
            </a:r>
            <a:r>
              <a:rPr lang="en-US" sz="1400" dirty="0"/>
              <a:t>, A. (2018) ‘Employee engagement: a comparative study of family and non-family businesses’, </a:t>
            </a:r>
            <a:r>
              <a:rPr lang="en-US" sz="1400" i="1" dirty="0"/>
              <a:t>Int. J. Transitions and Innovation Systems</a:t>
            </a:r>
            <a:r>
              <a:rPr lang="en-US" sz="1400" dirty="0"/>
              <a:t>, Vol. 6, No. 2, pp.156–172., </a:t>
            </a:r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www.inderscience.com/jhome.php?jcode=ijtis</a:t>
            </a:r>
            <a:r>
              <a:rPr lang="en-US" sz="1400" dirty="0" smtClean="0"/>
              <a:t> 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13. </a:t>
            </a:r>
            <a:r>
              <a:rPr lang="en-US" sz="1400" b="1" dirty="0"/>
              <a:t>Palalic, R., </a:t>
            </a:r>
            <a:r>
              <a:rPr lang="en-US" sz="1400" dirty="0" err="1"/>
              <a:t>Durakovic</a:t>
            </a:r>
            <a:r>
              <a:rPr lang="en-US" sz="1400" dirty="0"/>
              <a:t>, B. (2018) Does Transformational Leadership Matters in Gazelles and Mice: Evidence from Bosnia and Herzegovina? </a:t>
            </a:r>
            <a:r>
              <a:rPr lang="en-US" sz="1400" i="1" dirty="0"/>
              <a:t>International Journal of Entrepreneurship and Small Business</a:t>
            </a:r>
            <a:r>
              <a:rPr lang="en-US" sz="1400" dirty="0"/>
              <a:t>, Vol. 34, No. 3, pp.289–308. </a:t>
            </a:r>
            <a:r>
              <a:rPr lang="en-US" sz="1400" dirty="0" smtClean="0"/>
              <a:t>DOI: </a:t>
            </a:r>
            <a:r>
              <a:rPr lang="en-US" sz="1400" dirty="0">
                <a:hlinkClick r:id="rId5"/>
              </a:rPr>
              <a:t>10.1504/IJESB.2018.092744</a:t>
            </a:r>
            <a:r>
              <a:rPr lang="en-US" sz="1400" dirty="0"/>
              <a:t> 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14. </a:t>
            </a:r>
            <a:r>
              <a:rPr lang="en-US" sz="1400" b="1" dirty="0"/>
              <a:t>Palalic, R., </a:t>
            </a:r>
            <a:r>
              <a:rPr lang="en-US" sz="1400" dirty="0" err="1"/>
              <a:t>Ramadani</a:t>
            </a:r>
            <a:r>
              <a:rPr lang="en-US" sz="1400" dirty="0"/>
              <a:t>, V., Dana, L.P., (2017), "Entrepreneurship in Bosnia and Herzegovina: Focus on Gender", European Business Review, Vol. 29, Iss.4. https://doi.org/10.1108/EBR-05-2016-0071 (Web of Science Indexed Journal)</a:t>
            </a:r>
          </a:p>
          <a:p>
            <a:pPr marL="0" indent="0">
              <a:buNone/>
            </a:pPr>
            <a:r>
              <a:rPr lang="en-US" sz="1400" dirty="0"/>
              <a:t>15. </a:t>
            </a:r>
            <a:r>
              <a:rPr lang="en-US" sz="1400" b="1" dirty="0"/>
              <a:t>Palalic, R., </a:t>
            </a:r>
            <a:r>
              <a:rPr lang="en-US" sz="1400" dirty="0" err="1"/>
              <a:t>Ramadani</a:t>
            </a:r>
            <a:r>
              <a:rPr lang="en-US" sz="1400" dirty="0"/>
              <a:t> V., </a:t>
            </a:r>
            <a:r>
              <a:rPr lang="en-US" sz="1400" dirty="0" err="1"/>
              <a:t>Dilovic</a:t>
            </a:r>
            <a:r>
              <a:rPr lang="en-US" sz="1400" dirty="0"/>
              <a:t>, A., </a:t>
            </a:r>
            <a:r>
              <a:rPr lang="en-US" sz="1400" dirty="0" err="1"/>
              <a:t>Dizdarevic</a:t>
            </a:r>
            <a:r>
              <a:rPr lang="en-US" sz="1400" dirty="0"/>
              <a:t>, and </a:t>
            </a:r>
            <a:r>
              <a:rPr lang="en-US" sz="1400" dirty="0" err="1"/>
              <a:t>Ratten</a:t>
            </a:r>
            <a:r>
              <a:rPr lang="en-US" sz="1400" dirty="0"/>
              <a:t>, V. (2017)."Entrepreneurial Intentions of University Students: The Case of the International University of Sarajevo", </a:t>
            </a:r>
            <a:r>
              <a:rPr lang="en-US" sz="1400" i="1" dirty="0"/>
              <a:t>Journal of Enterprising Communities: People and Places in the Global Economy Information</a:t>
            </a:r>
            <a:r>
              <a:rPr lang="en-US" sz="1400" dirty="0"/>
              <a:t>, Vol.11, Iss.3. pp.393-413. </a:t>
            </a:r>
            <a:r>
              <a:rPr lang="en-US" sz="1400" dirty="0">
                <a:hlinkClick r:id="rId6"/>
              </a:rPr>
              <a:t>https://</a:t>
            </a:r>
            <a:r>
              <a:rPr lang="en-US" sz="1400" dirty="0" smtClean="0">
                <a:hlinkClick r:id="rId6"/>
              </a:rPr>
              <a:t>doi.org/10.1108/JEC-12-2016-0046</a:t>
            </a:r>
            <a:r>
              <a:rPr lang="en-US" sz="1400" dirty="0" smtClean="0"/>
              <a:t>  </a:t>
            </a:r>
            <a:r>
              <a:rPr lang="en-US" sz="1400" dirty="0"/>
              <a:t>(ESCI Web of Science Indexed Journal)</a:t>
            </a:r>
          </a:p>
          <a:p>
            <a:pPr marL="0" indent="0">
              <a:buNone/>
            </a:pPr>
            <a:r>
              <a:rPr lang="en-US" sz="1400" dirty="0"/>
              <a:t>16. </a:t>
            </a:r>
            <a:r>
              <a:rPr lang="en-US" sz="1400" b="1" dirty="0"/>
              <a:t>Palalic, R. </a:t>
            </a:r>
            <a:r>
              <a:rPr lang="en-US" sz="1400" dirty="0"/>
              <a:t>(2017). The Phenomenon of Entrepreneurial Leadership in Gazelles and Mice: A Qualitative Study from Bosnia and Herzegovina. World Review of Entrepreneurship, Management and </a:t>
            </a:r>
            <a:r>
              <a:rPr lang="en-US" sz="1400" dirty="0" err="1"/>
              <a:t>Sust</a:t>
            </a:r>
            <a:r>
              <a:rPr lang="en-US" sz="1400" dirty="0"/>
              <a:t>. Development, Vol. 13, Nos. 2/3</a:t>
            </a:r>
            <a:r>
              <a:rPr lang="en-US" sz="1400" dirty="0" smtClean="0"/>
              <a:t>, pp.211-236.</a:t>
            </a:r>
            <a:r>
              <a:rPr lang="en-US" u="sng" dirty="0">
                <a:hlinkClick r:id="rId7"/>
              </a:rPr>
              <a:t> </a:t>
            </a:r>
            <a:r>
              <a:rPr lang="en-US" sz="1400" dirty="0">
                <a:hlinkClick r:id="rId7"/>
              </a:rPr>
              <a:t>10.1504/wremsd.2017.10003435</a:t>
            </a:r>
            <a:r>
              <a:rPr lang="en-US" sz="1400" dirty="0"/>
              <a:t> </a:t>
            </a:r>
            <a:r>
              <a:rPr lang="en-US" sz="1400" dirty="0" smtClean="0"/>
              <a:t>(Scopus </a:t>
            </a:r>
            <a:r>
              <a:rPr lang="en-US" sz="1400" dirty="0"/>
              <a:t>Indexed Journal)</a:t>
            </a:r>
          </a:p>
          <a:p>
            <a:pPr marL="0" indent="0">
              <a:buNone/>
            </a:pPr>
            <a:r>
              <a:rPr lang="en-US" sz="1400" dirty="0"/>
              <a:t>17. </a:t>
            </a:r>
            <a:r>
              <a:rPr lang="en-US" sz="1400" b="1" dirty="0"/>
              <a:t>Palalic, R., </a:t>
            </a:r>
            <a:r>
              <a:rPr lang="en-US" sz="1400" dirty="0" err="1"/>
              <a:t>Durakovic</a:t>
            </a:r>
            <a:r>
              <a:rPr lang="en-US" sz="1400" dirty="0"/>
              <a:t>, B., </a:t>
            </a:r>
            <a:r>
              <a:rPr lang="en-US" sz="1400" dirty="0" err="1"/>
              <a:t>Brankovic</a:t>
            </a:r>
            <a:r>
              <a:rPr lang="en-US" sz="1400" dirty="0"/>
              <a:t>, A. and </a:t>
            </a:r>
            <a:r>
              <a:rPr lang="en-US" sz="1400" dirty="0" err="1"/>
              <a:t>Ridic</a:t>
            </a:r>
            <a:r>
              <a:rPr lang="en-US" sz="1400" dirty="0"/>
              <a:t>, O. (2016) ‘Students’ entrepreneurial orientation intention, business environment and networking: insights from Bosnia and Herzegovina’, </a:t>
            </a:r>
            <a:r>
              <a:rPr lang="en-US" sz="1400" i="1" dirty="0"/>
              <a:t>Int. J. Foresight and Innovation Policy</a:t>
            </a:r>
            <a:r>
              <a:rPr lang="en-US" sz="1400" dirty="0"/>
              <a:t>, Vol. 11, No. 4, pp.240–255</a:t>
            </a:r>
            <a:r>
              <a:rPr lang="en-US" sz="1400" dirty="0" smtClean="0"/>
              <a:t>. DOI</a:t>
            </a:r>
            <a:r>
              <a:rPr lang="en-US" sz="1400" dirty="0"/>
              <a:t>: </a:t>
            </a:r>
            <a:r>
              <a:rPr lang="en-US" sz="1400" dirty="0">
                <a:hlinkClick r:id="rId8"/>
              </a:rPr>
              <a:t>10.1504/IJFIP.2016.084530</a:t>
            </a:r>
            <a:r>
              <a:rPr lang="en-US" dirty="0" smtClean="0"/>
              <a:t> </a:t>
            </a:r>
            <a:r>
              <a:rPr lang="en-US" sz="1400" dirty="0" smtClean="0"/>
              <a:t>(</a:t>
            </a:r>
            <a:r>
              <a:rPr lang="en-US" sz="1400" dirty="0"/>
              <a:t>S</a:t>
            </a:r>
            <a:r>
              <a:rPr lang="en-US" sz="1400" dirty="0" smtClean="0"/>
              <a:t>copus </a:t>
            </a:r>
            <a:r>
              <a:rPr lang="en-US" sz="1400" dirty="0"/>
              <a:t>Indexed Journal)</a:t>
            </a: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BC8D-FBDF-4D4C-9663-D407DFA0A60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213228"/>
      </p:ext>
    </p:extLst>
  </p:cSld>
  <p:clrMapOvr>
    <a:masterClrMapping/>
  </p:clrMapOvr>
</p:sld>
</file>

<file path=ppt/theme/theme1.xml><?xml version="1.0" encoding="utf-8"?>
<a:theme xmlns:a="http://schemas.openxmlformats.org/drawingml/2006/main" name="TC103694089990">
  <a:themeElements>
    <a:clrScheme name="Custom 1">
      <a:dk1>
        <a:srgbClr val="4A7DAB"/>
      </a:dk1>
      <a:lt1>
        <a:srgbClr val="FFFFFF"/>
      </a:lt1>
      <a:dk2>
        <a:srgbClr val="000000"/>
      </a:dk2>
      <a:lt2>
        <a:srgbClr val="996633"/>
      </a:lt2>
      <a:accent1>
        <a:srgbClr val="CC9900"/>
      </a:accent1>
      <a:accent2>
        <a:srgbClr val="FFE28F"/>
      </a:accent2>
      <a:accent3>
        <a:srgbClr val="FFFFFF"/>
      </a:accent3>
      <a:accent4>
        <a:srgbClr val="000000"/>
      </a:accent4>
      <a:accent5>
        <a:srgbClr val="E2CAAA"/>
      </a:accent5>
      <a:accent6>
        <a:srgbClr val="E7CD81"/>
      </a:accent6>
      <a:hlink>
        <a:srgbClr val="996633"/>
      </a:hlink>
      <a:folHlink>
        <a:srgbClr val="FF99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sianPacAmerHerMonth_TP10131490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ianPacAmerHerMonth_TP10131490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ianPacAmerHerMonth_TP10131490 5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CB7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D6A6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6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28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CD81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86E94B2-B947-4291-87A7-963736076A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TC103694089990</Template>
  <TotalTime>1627</TotalTime>
  <Words>1578</Words>
  <Application>Microsoft Office PowerPoint</Application>
  <PresentationFormat>On-screen Show (4:3)</PresentationFormat>
  <Paragraphs>143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Baskerville Old Face</vt:lpstr>
      <vt:lpstr>Calibri</vt:lpstr>
      <vt:lpstr>Gill Sans MT</vt:lpstr>
      <vt:lpstr>Old English Text MT</vt:lpstr>
      <vt:lpstr>Times New Roman</vt:lpstr>
      <vt:lpstr>TC103694089990</vt:lpstr>
      <vt:lpstr>PowerPoint Presentation</vt:lpstr>
      <vt:lpstr>By Ramo Palalic, Ph.D. Assistant Professor, CEPS, SQU Associate Professor, FBA, IUS</vt:lpstr>
      <vt:lpstr>Agenda</vt:lpstr>
      <vt:lpstr>My background &amp; research interests</vt:lpstr>
      <vt:lpstr>My Teachings</vt:lpstr>
      <vt:lpstr>Publications since 2015 </vt:lpstr>
      <vt:lpstr>BOOKS</vt:lpstr>
      <vt:lpstr>JOURNAL ARTICLES</vt:lpstr>
      <vt:lpstr>JOURNAL ARTICLES…continued</vt:lpstr>
      <vt:lpstr>ONGOING/FUTURE RESEARCH AGENDA</vt:lpstr>
      <vt:lpstr>Possible collaboration in future Projects</vt:lpstr>
      <vt:lpstr>PowerPoint Presentation</vt:lpstr>
      <vt:lpstr>For more information on my (personal) links</vt:lpstr>
      <vt:lpstr> 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Caribbean American Heritage Month presentation</dc:title>
  <dc:creator>Administrator</dc:creator>
  <cp:lastModifiedBy>Ramo Palalic</cp:lastModifiedBy>
  <cp:revision>210</cp:revision>
  <dcterms:modified xsi:type="dcterms:W3CDTF">2022-03-27T06:38:54Z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TC102308681033</vt:lpwstr>
  </property>
</Properties>
</file>